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33CC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ED327-FF7C-424B-829F-A4F40F1C2FFF}" type="datetimeFigureOut">
              <a:rPr lang="it-IT" smtClean="0"/>
              <a:t>24/04/2025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5371-003C-40FF-8DE2-D80BCA7FFA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2021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ED327-FF7C-424B-829F-A4F40F1C2FFF}" type="datetimeFigureOut">
              <a:rPr lang="it-IT" smtClean="0"/>
              <a:t>24/04/2025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5371-003C-40FF-8DE2-D80BCA7FFA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02203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ED327-FF7C-424B-829F-A4F40F1C2FFF}" type="datetimeFigureOut">
              <a:rPr lang="it-IT" smtClean="0"/>
              <a:t>24/04/2025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5371-003C-40FF-8DE2-D80BCA7FFA39}" type="slidenum">
              <a:rPr lang="it-IT" smtClean="0"/>
              <a:t>‹N›</a:t>
            </a:fld>
            <a:endParaRPr lang="it-IT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733194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ED327-FF7C-424B-829F-A4F40F1C2FFF}" type="datetimeFigureOut">
              <a:rPr lang="it-IT" smtClean="0"/>
              <a:t>24/04/2025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5371-003C-40FF-8DE2-D80BCA7FFA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40634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ED327-FF7C-424B-829F-A4F40F1C2FFF}" type="datetimeFigureOut">
              <a:rPr lang="it-IT" smtClean="0"/>
              <a:t>24/04/2025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5371-003C-40FF-8DE2-D80BCA7FFA39}" type="slidenum">
              <a:rPr lang="it-IT" smtClean="0"/>
              <a:t>‹N›</a:t>
            </a:fld>
            <a:endParaRPr lang="it-IT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477858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ED327-FF7C-424B-829F-A4F40F1C2FFF}" type="datetimeFigureOut">
              <a:rPr lang="it-IT" smtClean="0"/>
              <a:t>24/04/2025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5371-003C-40FF-8DE2-D80BCA7FFA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32357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ED327-FF7C-424B-829F-A4F40F1C2FFF}" type="datetimeFigureOut">
              <a:rPr lang="it-IT" smtClean="0"/>
              <a:t>24/04/2025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5371-003C-40FF-8DE2-D80BCA7FFA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055683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ED327-FF7C-424B-829F-A4F40F1C2FFF}" type="datetimeFigureOut">
              <a:rPr lang="it-IT" smtClean="0"/>
              <a:t>24/04/2025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5371-003C-40FF-8DE2-D80BCA7FFA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4449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ED327-FF7C-424B-829F-A4F40F1C2FFF}" type="datetimeFigureOut">
              <a:rPr lang="it-IT" smtClean="0"/>
              <a:t>24/04/2025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5371-003C-40FF-8DE2-D80BCA7FFA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90848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ED327-FF7C-424B-829F-A4F40F1C2FFF}" type="datetimeFigureOut">
              <a:rPr lang="it-IT" smtClean="0"/>
              <a:t>24/04/2025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5371-003C-40FF-8DE2-D80BCA7FFA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00334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ED327-FF7C-424B-829F-A4F40F1C2FFF}" type="datetimeFigureOut">
              <a:rPr lang="it-IT" smtClean="0"/>
              <a:t>24/04/2025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5371-003C-40FF-8DE2-D80BCA7FFA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9381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ED327-FF7C-424B-829F-A4F40F1C2FFF}" type="datetimeFigureOut">
              <a:rPr lang="it-IT" smtClean="0"/>
              <a:t>24/04/2025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5371-003C-40FF-8DE2-D80BCA7FFA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81736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ED327-FF7C-424B-829F-A4F40F1C2FFF}" type="datetimeFigureOut">
              <a:rPr lang="it-IT" smtClean="0"/>
              <a:t>24/04/2025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5371-003C-40FF-8DE2-D80BCA7FFA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55063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ED327-FF7C-424B-829F-A4F40F1C2FFF}" type="datetimeFigureOut">
              <a:rPr lang="it-IT" smtClean="0"/>
              <a:t>24/04/2025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5371-003C-40FF-8DE2-D80BCA7FFA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32539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ED327-FF7C-424B-829F-A4F40F1C2FFF}" type="datetimeFigureOut">
              <a:rPr lang="it-IT" smtClean="0"/>
              <a:t>24/04/2025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5371-003C-40FF-8DE2-D80BCA7FFA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690440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ED327-FF7C-424B-829F-A4F40F1C2FFF}" type="datetimeFigureOut">
              <a:rPr lang="it-IT" smtClean="0"/>
              <a:t>24/04/2025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5371-003C-40FF-8DE2-D80BCA7FFA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17937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BED327-FF7C-424B-829F-A4F40F1C2FFF}" type="datetimeFigureOut">
              <a:rPr lang="it-IT" smtClean="0"/>
              <a:t>24/04/2025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C765371-003C-40FF-8DE2-D80BCA7FFA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1449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12" Type="http://schemas.openxmlformats.org/officeDocument/2006/relationships/image" Target="../media/image24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jpeg"/><Relationship Id="rId7" Type="http://schemas.openxmlformats.org/officeDocument/2006/relationships/image" Target="../media/image30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jpe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info1@lea.it" TargetMode="Externa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png"/><Relationship Id="rId4" Type="http://schemas.openxmlformats.org/officeDocument/2006/relationships/hyperlink" Target="http://www.lea.it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F6B1CD6F-D678-424E-9AC9-49E3A309A6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004"/>
            <a:ext cx="1126066" cy="114058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E3866E00-661C-4D5C-81F7-9700AC879F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71133" y="2127705"/>
            <a:ext cx="5550485" cy="4166099"/>
          </a:xfrm>
          <a:prstGeom prst="rect">
            <a:avLst/>
          </a:prstGeom>
        </p:spPr>
      </p:pic>
      <p:sp>
        <p:nvSpPr>
          <p:cNvPr id="11" name="Rettangolo 10">
            <a:extLst>
              <a:ext uri="{FF2B5EF4-FFF2-40B4-BE49-F238E27FC236}">
                <a16:creationId xmlns:a16="http://schemas.microsoft.com/office/drawing/2014/main" id="{BC3D83DA-27D0-4C77-8429-8049BA6730D3}"/>
              </a:ext>
            </a:extLst>
          </p:cNvPr>
          <p:cNvSpPr/>
          <p:nvPr/>
        </p:nvSpPr>
        <p:spPr>
          <a:xfrm>
            <a:off x="1126066" y="1379788"/>
            <a:ext cx="88687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333333"/>
                </a:solidFill>
                <a:latin typeface="Open Sans"/>
              </a:rPr>
              <a:t>Founded in 1998, L.E.A. Foundry, boasts an accomplished tradition in </a:t>
            </a:r>
          </a:p>
          <a:p>
            <a:pPr algn="ctr"/>
            <a:r>
              <a:rPr lang="en-US" b="1" dirty="0" err="1">
                <a:solidFill>
                  <a:srgbClr val="333333"/>
                </a:solidFill>
                <a:latin typeface="Open Sans"/>
              </a:rPr>
              <a:t>aluminium</a:t>
            </a:r>
            <a:r>
              <a:rPr lang="en-US" b="1" dirty="0">
                <a:solidFill>
                  <a:srgbClr val="333333"/>
                </a:solidFill>
                <a:latin typeface="Open Sans"/>
              </a:rPr>
              <a:t> die gravity casting</a:t>
            </a:r>
            <a:endParaRPr lang="it-IT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7B568793-C7A1-41C1-89F8-57D0963C96D8}"/>
              </a:ext>
            </a:extLst>
          </p:cNvPr>
          <p:cNvSpPr txBox="1"/>
          <p:nvPr/>
        </p:nvSpPr>
        <p:spPr>
          <a:xfrm>
            <a:off x="3748946" y="461542"/>
            <a:ext cx="46941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b="1" i="1" dirty="0">
                <a:solidFill>
                  <a:srgbClr val="000099"/>
                </a:solidFill>
              </a:rPr>
              <a:t>FONDERIA</a:t>
            </a:r>
            <a:r>
              <a:rPr lang="it-IT" sz="3600" b="1" i="1" dirty="0"/>
              <a:t> </a:t>
            </a:r>
            <a:r>
              <a:rPr lang="it-IT" sz="3600" b="1" i="1" dirty="0">
                <a:solidFill>
                  <a:srgbClr val="CC0000"/>
                </a:solidFill>
              </a:rPr>
              <a:t>L.E.A. SRL</a:t>
            </a:r>
          </a:p>
        </p:txBody>
      </p:sp>
    </p:spTree>
    <p:extLst>
      <p:ext uri="{BB962C8B-B14F-4D97-AF65-F5344CB8AC3E}">
        <p14:creationId xmlns:p14="http://schemas.microsoft.com/office/powerpoint/2010/main" val="30041851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DB21C350-FB14-4B22-BE88-7836C92E30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004"/>
            <a:ext cx="1126066" cy="1140585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8523D52A-4D71-408E-B5D5-2A11ECD799A8}"/>
              </a:ext>
            </a:extLst>
          </p:cNvPr>
          <p:cNvSpPr txBox="1"/>
          <p:nvPr/>
        </p:nvSpPr>
        <p:spPr>
          <a:xfrm>
            <a:off x="3748946" y="461542"/>
            <a:ext cx="46941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b="1" i="1" dirty="0">
                <a:solidFill>
                  <a:srgbClr val="000099"/>
                </a:solidFill>
              </a:rPr>
              <a:t>FONDERIA</a:t>
            </a:r>
            <a:r>
              <a:rPr lang="it-IT" sz="3600" b="1" i="1" dirty="0"/>
              <a:t> </a:t>
            </a:r>
            <a:r>
              <a:rPr lang="it-IT" sz="3600" b="1" i="1" dirty="0">
                <a:solidFill>
                  <a:srgbClr val="CC0000"/>
                </a:solidFill>
              </a:rPr>
              <a:t>L.E.A. SRL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F50BE01B-49A8-4131-8412-F3F66C94C90D}"/>
              </a:ext>
            </a:extLst>
          </p:cNvPr>
          <p:cNvSpPr txBox="1"/>
          <p:nvPr/>
        </p:nvSpPr>
        <p:spPr>
          <a:xfrm>
            <a:off x="563033" y="1482853"/>
            <a:ext cx="27203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b="1" dirty="0">
                <a:solidFill>
                  <a:srgbClr val="000099"/>
                </a:solidFill>
              </a:rPr>
              <a:t>CUSTOMERS</a:t>
            </a:r>
            <a:endParaRPr lang="it-IT" sz="3600" b="1" dirty="0">
              <a:solidFill>
                <a:srgbClr val="CC0000"/>
              </a:solidFill>
            </a:endParaRPr>
          </a:p>
        </p:txBody>
      </p:sp>
      <p:grpSp>
        <p:nvGrpSpPr>
          <p:cNvPr id="8" name="Gruppo 7">
            <a:extLst>
              <a:ext uri="{FF2B5EF4-FFF2-40B4-BE49-F238E27FC236}">
                <a16:creationId xmlns:a16="http://schemas.microsoft.com/office/drawing/2014/main" id="{F99C4955-92EE-4BA3-A10D-6A2D2306A063}"/>
              </a:ext>
            </a:extLst>
          </p:cNvPr>
          <p:cNvGrpSpPr/>
          <p:nvPr/>
        </p:nvGrpSpPr>
        <p:grpSpPr>
          <a:xfrm>
            <a:off x="880196" y="2129184"/>
            <a:ext cx="8613534" cy="4166580"/>
            <a:chOff x="470517" y="1985285"/>
            <a:chExt cx="8613534" cy="4166580"/>
          </a:xfrm>
        </p:grpSpPr>
        <p:pic>
          <p:nvPicPr>
            <p:cNvPr id="10" name="Picture 2" descr="Image">
              <a:extLst>
                <a:ext uri="{FF2B5EF4-FFF2-40B4-BE49-F238E27FC236}">
                  <a16:creationId xmlns:a16="http://schemas.microsoft.com/office/drawing/2014/main" id="{E7AB1460-D1FA-44AC-B262-180A7BDD703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05255" y="3833536"/>
              <a:ext cx="1905000" cy="1905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4" descr="Risultati immagini per normec logo">
              <a:extLst>
                <a:ext uri="{FF2B5EF4-FFF2-40B4-BE49-F238E27FC236}">
                  <a16:creationId xmlns:a16="http://schemas.microsoft.com/office/drawing/2014/main" id="{2BB669C4-AEB3-4960-A697-0CEAD8E0E8F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0517" y="5372933"/>
              <a:ext cx="5086905" cy="7789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8" descr="Risultati immagini per fna compressors">
              <a:extLst>
                <a:ext uri="{FF2B5EF4-FFF2-40B4-BE49-F238E27FC236}">
                  <a16:creationId xmlns:a16="http://schemas.microsoft.com/office/drawing/2014/main" id="{11FCA349-C8D8-4271-9FC6-7545B58F155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65898" y="2616063"/>
              <a:ext cx="1905000" cy="1905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12" descr="-">
              <a:extLst>
                <a:ext uri="{FF2B5EF4-FFF2-40B4-BE49-F238E27FC236}">
                  <a16:creationId xmlns:a16="http://schemas.microsoft.com/office/drawing/2014/main" id="{138F5F7D-C83B-488B-A9ED-F932302D1AF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87913" y="4445541"/>
              <a:ext cx="2277123" cy="6325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14" descr="Risultati immagini per omler 2000">
              <a:extLst>
                <a:ext uri="{FF2B5EF4-FFF2-40B4-BE49-F238E27FC236}">
                  <a16:creationId xmlns:a16="http://schemas.microsoft.com/office/drawing/2014/main" id="{7138598B-F553-4EC7-95FD-50D30A23045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6922" b="24806"/>
            <a:stretch/>
          </p:blipFill>
          <p:spPr bwMode="auto">
            <a:xfrm>
              <a:off x="2865898" y="2017528"/>
              <a:ext cx="3099509" cy="8431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Immagine 14">
              <a:extLst>
                <a:ext uri="{FF2B5EF4-FFF2-40B4-BE49-F238E27FC236}">
                  <a16:creationId xmlns:a16="http://schemas.microsoft.com/office/drawing/2014/main" id="{E5D6B88F-E88C-4D53-AE19-B8EC4DBCF23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105255" y="1985285"/>
              <a:ext cx="1743075" cy="771525"/>
            </a:xfrm>
            <a:prstGeom prst="rect">
              <a:avLst/>
            </a:prstGeom>
          </p:spPr>
        </p:pic>
        <p:pic>
          <p:nvPicPr>
            <p:cNvPr id="16" name="Picture 18" descr="Logo">
              <a:extLst>
                <a:ext uri="{FF2B5EF4-FFF2-40B4-BE49-F238E27FC236}">
                  <a16:creationId xmlns:a16="http://schemas.microsoft.com/office/drawing/2014/main" id="{6C4CFE0F-DDC2-4A89-A31E-3F50739CD0F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50689" y="5591360"/>
              <a:ext cx="2606707" cy="3910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20" descr="Risultati immagini per fomt">
              <a:extLst>
                <a:ext uri="{FF2B5EF4-FFF2-40B4-BE49-F238E27FC236}">
                  <a16:creationId xmlns:a16="http://schemas.microsoft.com/office/drawing/2014/main" id="{95DEAF43-4043-4BDF-8878-3527F5683F0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40591" y="3015624"/>
              <a:ext cx="2143460" cy="11743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>
              <a:extLst>
                <a:ext uri="{FF2B5EF4-FFF2-40B4-BE49-F238E27FC236}">
                  <a16:creationId xmlns:a16="http://schemas.microsoft.com/office/drawing/2014/main" id="{4FE59FB9-CF0A-4C50-9910-36A9994775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6069" y="3296627"/>
              <a:ext cx="1913366" cy="5799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2" descr="Logo smart">
              <a:extLst>
                <a:ext uri="{FF2B5EF4-FFF2-40B4-BE49-F238E27FC236}">
                  <a16:creationId xmlns:a16="http://schemas.microsoft.com/office/drawing/2014/main" id="{B2E674E9-1F42-4818-AF17-321E2E1BEFC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52643" y="3094802"/>
              <a:ext cx="1333500" cy="10191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2">
              <a:extLst>
                <a:ext uri="{FF2B5EF4-FFF2-40B4-BE49-F238E27FC236}">
                  <a16:creationId xmlns:a16="http://schemas.microsoft.com/office/drawing/2014/main" id="{6CEDC2EB-8FC6-4C3B-8EDE-A6FE30083DD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98236" y="4463686"/>
              <a:ext cx="1790700" cy="5619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9988027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DB21C350-FB14-4B22-BE88-7836C92E30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004"/>
            <a:ext cx="1126066" cy="1140585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8523D52A-4D71-408E-B5D5-2A11ECD799A8}"/>
              </a:ext>
            </a:extLst>
          </p:cNvPr>
          <p:cNvSpPr txBox="1"/>
          <p:nvPr/>
        </p:nvSpPr>
        <p:spPr>
          <a:xfrm>
            <a:off x="3748946" y="461542"/>
            <a:ext cx="46941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b="1" i="1" dirty="0">
                <a:solidFill>
                  <a:srgbClr val="000099"/>
                </a:solidFill>
              </a:rPr>
              <a:t>FONDERIA</a:t>
            </a:r>
            <a:r>
              <a:rPr lang="it-IT" sz="3600" b="1" i="1" dirty="0"/>
              <a:t> </a:t>
            </a:r>
            <a:r>
              <a:rPr lang="it-IT" sz="3600" b="1" i="1" dirty="0">
                <a:solidFill>
                  <a:srgbClr val="CC0000"/>
                </a:solidFill>
              </a:rPr>
              <a:t>L.E.A. SRL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F50BE01B-49A8-4131-8412-F3F66C94C90D}"/>
              </a:ext>
            </a:extLst>
          </p:cNvPr>
          <p:cNvSpPr txBox="1"/>
          <p:nvPr/>
        </p:nvSpPr>
        <p:spPr>
          <a:xfrm>
            <a:off x="563033" y="1611804"/>
            <a:ext cx="289534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b="1" dirty="0">
                <a:solidFill>
                  <a:srgbClr val="000099"/>
                </a:solidFill>
              </a:rPr>
              <a:t>REFERENCES</a:t>
            </a:r>
          </a:p>
          <a:p>
            <a:r>
              <a:rPr lang="it-IT" sz="2000" b="1" dirty="0">
                <a:solidFill>
                  <a:srgbClr val="000099"/>
                </a:solidFill>
              </a:rPr>
              <a:t>TIER 2</a:t>
            </a:r>
            <a:endParaRPr lang="it-IT" b="1" dirty="0">
              <a:solidFill>
                <a:srgbClr val="CC0000"/>
              </a:solidFill>
            </a:endParaRPr>
          </a:p>
        </p:txBody>
      </p:sp>
      <p:grpSp>
        <p:nvGrpSpPr>
          <p:cNvPr id="8" name="Gruppo 7">
            <a:extLst>
              <a:ext uri="{FF2B5EF4-FFF2-40B4-BE49-F238E27FC236}">
                <a16:creationId xmlns:a16="http://schemas.microsoft.com/office/drawing/2014/main" id="{63C3B220-BA57-45B5-8C05-25F299EFB90A}"/>
              </a:ext>
            </a:extLst>
          </p:cNvPr>
          <p:cNvGrpSpPr/>
          <p:nvPr/>
        </p:nvGrpSpPr>
        <p:grpSpPr>
          <a:xfrm>
            <a:off x="1641142" y="2565911"/>
            <a:ext cx="7631196" cy="3187528"/>
            <a:chOff x="1368425" y="2459292"/>
            <a:chExt cx="7906325" cy="3537842"/>
          </a:xfrm>
        </p:grpSpPr>
        <p:pic>
          <p:nvPicPr>
            <p:cNvPr id="10" name="Picture 2" descr="Risultati immagini per volvo logo">
              <a:extLst>
                <a:ext uri="{FF2B5EF4-FFF2-40B4-BE49-F238E27FC236}">
                  <a16:creationId xmlns:a16="http://schemas.microsoft.com/office/drawing/2014/main" id="{974803E4-1F34-4455-9FC8-4420A8F5D5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88717" y="2459292"/>
              <a:ext cx="1767659" cy="17676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4" descr="Risultati immagini per iveco">
              <a:extLst>
                <a:ext uri="{FF2B5EF4-FFF2-40B4-BE49-F238E27FC236}">
                  <a16:creationId xmlns:a16="http://schemas.microsoft.com/office/drawing/2014/main" id="{959E4117-E1D1-4B9F-9200-17E7C38B0A3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32680" y="2658208"/>
              <a:ext cx="2127977" cy="1409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6" descr="Risultati immagini per renault">
              <a:extLst>
                <a:ext uri="{FF2B5EF4-FFF2-40B4-BE49-F238E27FC236}">
                  <a16:creationId xmlns:a16="http://schemas.microsoft.com/office/drawing/2014/main" id="{C6A968C0-BDAF-411C-BE08-932D8B1A482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68425" y="4266945"/>
              <a:ext cx="2196928" cy="16004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8" descr="Risultati immagini per maserati">
              <a:extLst>
                <a:ext uri="{FF2B5EF4-FFF2-40B4-BE49-F238E27FC236}">
                  <a16:creationId xmlns:a16="http://schemas.microsoft.com/office/drawing/2014/main" id="{69CCFE66-6C33-4D18-A919-066177F2FB4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36476" y="4226951"/>
              <a:ext cx="1438274" cy="17701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10" descr="Risultati immagini per ferrari">
              <a:extLst>
                <a:ext uri="{FF2B5EF4-FFF2-40B4-BE49-F238E27FC236}">
                  <a16:creationId xmlns:a16="http://schemas.microsoft.com/office/drawing/2014/main" id="{2DD6D06E-7B64-47FF-BE60-482B9FA3A85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38758" y="4226951"/>
              <a:ext cx="1767659" cy="17676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12" descr="Risultati immagini per atlas copco brand">
              <a:extLst>
                <a:ext uri="{FF2B5EF4-FFF2-40B4-BE49-F238E27FC236}">
                  <a16:creationId xmlns:a16="http://schemas.microsoft.com/office/drawing/2014/main" id="{D5A5A3A8-2FF4-4779-9987-1CD1394664A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11130" y="4567148"/>
              <a:ext cx="2371078" cy="11539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14" descr="Risultati immagini per rexroth">
              <a:extLst>
                <a:ext uri="{FF2B5EF4-FFF2-40B4-BE49-F238E27FC236}">
                  <a16:creationId xmlns:a16="http://schemas.microsoft.com/office/drawing/2014/main" id="{89EB9594-E915-4A36-92C0-6CA7EBB4092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06058" y="3037735"/>
              <a:ext cx="1858513" cy="7384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5269995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DB21C350-FB14-4B22-BE88-7836C92E30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004"/>
            <a:ext cx="1126066" cy="1140585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8523D52A-4D71-408E-B5D5-2A11ECD799A8}"/>
              </a:ext>
            </a:extLst>
          </p:cNvPr>
          <p:cNvSpPr txBox="1"/>
          <p:nvPr/>
        </p:nvSpPr>
        <p:spPr>
          <a:xfrm>
            <a:off x="3748946" y="461542"/>
            <a:ext cx="46941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b="1" i="1" dirty="0">
                <a:solidFill>
                  <a:srgbClr val="000099"/>
                </a:solidFill>
              </a:rPr>
              <a:t>FONDERIA</a:t>
            </a:r>
            <a:r>
              <a:rPr lang="it-IT" sz="3600" b="1" i="1" dirty="0"/>
              <a:t> </a:t>
            </a:r>
            <a:r>
              <a:rPr lang="it-IT" sz="3600" b="1" i="1" dirty="0">
                <a:solidFill>
                  <a:srgbClr val="CC0000"/>
                </a:solidFill>
              </a:rPr>
              <a:t>L.E.A. SRL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F50BE01B-49A8-4131-8412-F3F66C94C90D}"/>
              </a:ext>
            </a:extLst>
          </p:cNvPr>
          <p:cNvSpPr txBox="1"/>
          <p:nvPr/>
        </p:nvSpPr>
        <p:spPr>
          <a:xfrm>
            <a:off x="563033" y="1611804"/>
            <a:ext cx="24300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b="1" dirty="0">
                <a:solidFill>
                  <a:srgbClr val="000099"/>
                </a:solidFill>
              </a:rPr>
              <a:t>CONTACTS</a:t>
            </a:r>
            <a:endParaRPr lang="it-IT" sz="3600" b="1" dirty="0">
              <a:solidFill>
                <a:srgbClr val="CC0000"/>
              </a:solidFill>
            </a:endParaRP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0FF5608B-95CE-4153-AD94-668D99ACE401}"/>
              </a:ext>
            </a:extLst>
          </p:cNvPr>
          <p:cNvSpPr/>
          <p:nvPr/>
        </p:nvSpPr>
        <p:spPr>
          <a:xfrm>
            <a:off x="1126066" y="2734358"/>
            <a:ext cx="2915442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b="1" dirty="0"/>
              <a:t>Fonderia L.E.A. srl </a:t>
            </a:r>
          </a:p>
          <a:p>
            <a:r>
              <a:rPr lang="it-IT" dirty="0"/>
              <a:t>Via E. Fermi, 4</a:t>
            </a:r>
          </a:p>
          <a:p>
            <a:r>
              <a:rPr lang="it-IT" dirty="0"/>
              <a:t>10040 Caselette (Torino) </a:t>
            </a:r>
          </a:p>
          <a:p>
            <a:r>
              <a:rPr lang="it-IT" dirty="0"/>
              <a:t>Tel. +39 011.968.86.91</a:t>
            </a:r>
          </a:p>
          <a:p>
            <a:r>
              <a:rPr lang="it-IT" dirty="0"/>
              <a:t>Mail: </a:t>
            </a:r>
            <a:r>
              <a:rPr lang="it-IT" dirty="0">
                <a:hlinkClick r:id="rId3"/>
              </a:rPr>
              <a:t>info1@lea.it</a:t>
            </a:r>
            <a:endParaRPr lang="it-IT" dirty="0"/>
          </a:p>
          <a:p>
            <a:r>
              <a:rPr lang="it-IT" dirty="0"/>
              <a:t>Website: </a:t>
            </a:r>
            <a:r>
              <a:rPr lang="it-IT" dirty="0">
                <a:hlinkClick r:id="rId4"/>
              </a:rPr>
              <a:t>www.lea.it</a:t>
            </a:r>
            <a:r>
              <a:rPr lang="it-IT" dirty="0"/>
              <a:t> </a:t>
            </a:r>
          </a:p>
          <a:p>
            <a:endParaRPr lang="it-IT" dirty="0"/>
          </a:p>
          <a:p>
            <a:r>
              <a:rPr lang="it-IT" b="1" dirty="0"/>
              <a:t>Lanzo Emanuele Alberto</a:t>
            </a:r>
          </a:p>
          <a:p>
            <a:r>
              <a:rPr lang="it-IT" dirty="0"/>
              <a:t>Technical Dept.</a:t>
            </a:r>
          </a:p>
          <a:p>
            <a:r>
              <a:rPr lang="it-IT" dirty="0"/>
              <a:t>Tel. +39 346.22.82.872</a:t>
            </a:r>
          </a:p>
          <a:p>
            <a:r>
              <a:rPr lang="it-IT" dirty="0"/>
              <a:t>Mail: info1@lea.it</a:t>
            </a:r>
          </a:p>
          <a:p>
            <a:r>
              <a:rPr lang="it-IT" dirty="0"/>
              <a:t> </a:t>
            </a:r>
          </a:p>
        </p:txBody>
      </p:sp>
      <p:grpSp>
        <p:nvGrpSpPr>
          <p:cNvPr id="14" name="Gruppo 13">
            <a:extLst>
              <a:ext uri="{FF2B5EF4-FFF2-40B4-BE49-F238E27FC236}">
                <a16:creationId xmlns:a16="http://schemas.microsoft.com/office/drawing/2014/main" id="{E98C7C0A-5849-4102-980D-A73ADF99663A}"/>
              </a:ext>
            </a:extLst>
          </p:cNvPr>
          <p:cNvGrpSpPr/>
          <p:nvPr/>
        </p:nvGrpSpPr>
        <p:grpSpPr>
          <a:xfrm>
            <a:off x="4639122" y="1611804"/>
            <a:ext cx="3803930" cy="4463815"/>
            <a:chOff x="5960262" y="2343137"/>
            <a:chExt cx="2752551" cy="3468214"/>
          </a:xfrm>
        </p:grpSpPr>
        <p:pic>
          <p:nvPicPr>
            <p:cNvPr id="15" name="Immagine 14">
              <a:extLst>
                <a:ext uri="{FF2B5EF4-FFF2-40B4-BE49-F238E27FC236}">
                  <a16:creationId xmlns:a16="http://schemas.microsoft.com/office/drawing/2014/main" id="{F79EDB4A-82DA-44F3-84BB-A6D6EDF90F1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srgbClr val="4BACC6">
                  <a:shade val="45000"/>
                  <a:satMod val="135000"/>
                </a:srgbClr>
                <a:prstClr val="white"/>
              </a:duotone>
            </a:blip>
            <a:stretch>
              <a:fillRect/>
            </a:stretch>
          </p:blipFill>
          <p:spPr>
            <a:xfrm>
              <a:off x="5960262" y="2343137"/>
              <a:ext cx="2752551" cy="3468214"/>
            </a:xfrm>
            <a:prstGeom prst="rect">
              <a:avLst/>
            </a:prstGeom>
          </p:spPr>
        </p:pic>
        <p:sp>
          <p:nvSpPr>
            <p:cNvPr id="16" name="Ovale 15">
              <a:extLst>
                <a:ext uri="{FF2B5EF4-FFF2-40B4-BE49-F238E27FC236}">
                  <a16:creationId xmlns:a16="http://schemas.microsoft.com/office/drawing/2014/main" id="{319D881F-EADD-4357-827C-BB91203B7D9D}"/>
                </a:ext>
              </a:extLst>
            </p:cNvPr>
            <p:cNvSpPr/>
            <p:nvPr/>
          </p:nvSpPr>
          <p:spPr>
            <a:xfrm>
              <a:off x="6224954" y="2970507"/>
              <a:ext cx="70338" cy="87923"/>
            </a:xfrm>
            <a:prstGeom prst="ellipse">
              <a:avLst/>
            </a:prstGeom>
            <a:solidFill>
              <a:srgbClr val="366092"/>
            </a:solidFill>
            <a:ln w="19050" cap="rnd" cmpd="sng" algn="ctr">
              <a:solidFill>
                <a:srgbClr val="366092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900489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DB21C350-FB14-4B22-BE88-7836C92E30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004"/>
            <a:ext cx="1126066" cy="1140585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CA65AC8F-29B1-4337-88FC-94817983061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917" y="2308193"/>
            <a:ext cx="4906392" cy="3679794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CB929C2F-B359-43B6-8417-447F151D1434}"/>
              </a:ext>
            </a:extLst>
          </p:cNvPr>
          <p:cNvSpPr/>
          <p:nvPr/>
        </p:nvSpPr>
        <p:spPr>
          <a:xfrm>
            <a:off x="5513329" y="2212053"/>
            <a:ext cx="4694107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CC071D"/>
                </a:solidFill>
                <a:latin typeface="+mj-lt"/>
              </a:rPr>
              <a:t>MOLD DESIGN AND IMPLEMENTATION</a:t>
            </a:r>
          </a:p>
          <a:p>
            <a:pPr algn="just"/>
            <a:r>
              <a:rPr lang="en-US" sz="1600" dirty="0">
                <a:latin typeface="+mj-lt"/>
              </a:rPr>
              <a:t>Starting from the </a:t>
            </a:r>
            <a:r>
              <a:rPr lang="en-US" sz="1600" b="1" dirty="0">
                <a:latin typeface="+mj-lt"/>
              </a:rPr>
              <a:t>3D design</a:t>
            </a:r>
            <a:r>
              <a:rPr lang="en-US" sz="1600" dirty="0">
                <a:latin typeface="+mj-lt"/>
              </a:rPr>
              <a:t> we create the </a:t>
            </a:r>
            <a:r>
              <a:rPr lang="en-US" sz="1600" b="1" dirty="0">
                <a:latin typeface="+mj-lt"/>
              </a:rPr>
              <a:t>mold </a:t>
            </a:r>
            <a:r>
              <a:rPr lang="en-US" sz="1600" dirty="0">
                <a:latin typeface="+mj-lt"/>
              </a:rPr>
              <a:t>which is produced by partner companies with whom we established an interchange of know-how</a:t>
            </a:r>
          </a:p>
          <a:p>
            <a:endParaRPr lang="en-US" sz="1600" b="1" dirty="0">
              <a:solidFill>
                <a:srgbClr val="CC071D"/>
              </a:solidFill>
              <a:latin typeface="+mj-lt"/>
            </a:endParaRPr>
          </a:p>
          <a:p>
            <a:r>
              <a:rPr lang="en-US" sz="1600" b="1" dirty="0">
                <a:solidFill>
                  <a:srgbClr val="CC071D"/>
                </a:solidFill>
                <a:latin typeface="+mj-lt"/>
              </a:rPr>
              <a:t>CASTING</a:t>
            </a:r>
          </a:p>
          <a:p>
            <a:r>
              <a:rPr lang="en-US" sz="1600" dirty="0">
                <a:solidFill>
                  <a:srgbClr val="333333"/>
                </a:solidFill>
                <a:latin typeface="+mj-lt"/>
              </a:rPr>
              <a:t>ALUMINIUM DIE GRAVITY CASTING</a:t>
            </a:r>
          </a:p>
          <a:p>
            <a:endParaRPr lang="en-US" sz="1600" b="1" dirty="0">
              <a:solidFill>
                <a:srgbClr val="CC071D"/>
              </a:solidFill>
              <a:latin typeface="+mj-lt"/>
            </a:endParaRPr>
          </a:p>
          <a:p>
            <a:r>
              <a:rPr lang="en-US" sz="1600" b="1" dirty="0">
                <a:solidFill>
                  <a:srgbClr val="CC071D"/>
                </a:solidFill>
                <a:latin typeface="+mj-lt"/>
              </a:rPr>
              <a:t>ALUMINUM DIE CASTING FOUNDRY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+mj-lt"/>
              </a:rPr>
              <a:t>2 holding furnaces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+mj-lt"/>
              </a:rPr>
              <a:t>3 melting furnaces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+mj-lt"/>
              </a:rPr>
              <a:t>Melting capacity 1000 kg /hour and able to merge different types of </a:t>
            </a:r>
            <a:r>
              <a:rPr lang="en-US" sz="1600" dirty="0" err="1">
                <a:latin typeface="+mj-lt"/>
              </a:rPr>
              <a:t>aluminium</a:t>
            </a:r>
            <a:endParaRPr lang="en-US" sz="1600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+mj-lt"/>
              </a:rPr>
              <a:t>4 islands, two robotized, equipped  with 10   overhead  gravity casting</a:t>
            </a:r>
            <a:endParaRPr lang="en-US" sz="1600" b="1" dirty="0">
              <a:solidFill>
                <a:srgbClr val="CC071D"/>
              </a:solidFill>
              <a:latin typeface="+mj-lt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8523D52A-4D71-408E-B5D5-2A11ECD799A8}"/>
              </a:ext>
            </a:extLst>
          </p:cNvPr>
          <p:cNvSpPr txBox="1"/>
          <p:nvPr/>
        </p:nvSpPr>
        <p:spPr>
          <a:xfrm>
            <a:off x="3748946" y="461542"/>
            <a:ext cx="46941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b="1" i="1" dirty="0">
                <a:solidFill>
                  <a:srgbClr val="000099"/>
                </a:solidFill>
              </a:rPr>
              <a:t>FONDERIA</a:t>
            </a:r>
            <a:r>
              <a:rPr lang="it-IT" sz="3600" b="1" i="1" dirty="0"/>
              <a:t> </a:t>
            </a:r>
            <a:r>
              <a:rPr lang="it-IT" sz="3600" b="1" i="1" dirty="0">
                <a:solidFill>
                  <a:srgbClr val="CC0000"/>
                </a:solidFill>
              </a:rPr>
              <a:t>L.E.A. SRL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F50BE01B-49A8-4131-8412-F3F66C94C90D}"/>
              </a:ext>
            </a:extLst>
          </p:cNvPr>
          <p:cNvSpPr txBox="1"/>
          <p:nvPr/>
        </p:nvSpPr>
        <p:spPr>
          <a:xfrm>
            <a:off x="563033" y="1565722"/>
            <a:ext cx="20794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b="1" dirty="0">
                <a:solidFill>
                  <a:srgbClr val="000099"/>
                </a:solidFill>
              </a:rPr>
              <a:t>PROCESS</a:t>
            </a:r>
            <a:endParaRPr lang="it-IT" sz="3600" b="1" dirty="0">
              <a:solidFill>
                <a:srgbClr val="CC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47006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DB21C350-FB14-4B22-BE88-7836C92E30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004"/>
            <a:ext cx="1126066" cy="1140585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8523D52A-4D71-408E-B5D5-2A11ECD799A8}"/>
              </a:ext>
            </a:extLst>
          </p:cNvPr>
          <p:cNvSpPr txBox="1"/>
          <p:nvPr/>
        </p:nvSpPr>
        <p:spPr>
          <a:xfrm>
            <a:off x="3748946" y="461542"/>
            <a:ext cx="46941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b="1" i="1" dirty="0">
                <a:solidFill>
                  <a:srgbClr val="000099"/>
                </a:solidFill>
              </a:rPr>
              <a:t>FONDERIA</a:t>
            </a:r>
            <a:r>
              <a:rPr lang="it-IT" sz="3600" b="1" i="1" dirty="0"/>
              <a:t> </a:t>
            </a:r>
            <a:r>
              <a:rPr lang="it-IT" sz="3600" b="1" i="1" dirty="0">
                <a:solidFill>
                  <a:srgbClr val="CC0000"/>
                </a:solidFill>
              </a:rPr>
              <a:t>L.E.A. SRL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F50BE01B-49A8-4131-8412-F3F66C94C90D}"/>
              </a:ext>
            </a:extLst>
          </p:cNvPr>
          <p:cNvSpPr txBox="1"/>
          <p:nvPr/>
        </p:nvSpPr>
        <p:spPr>
          <a:xfrm>
            <a:off x="563033" y="2122349"/>
            <a:ext cx="18309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b="1" dirty="0">
                <a:solidFill>
                  <a:srgbClr val="000099"/>
                </a:solidFill>
              </a:rPr>
              <a:t>ALLOYS</a:t>
            </a:r>
            <a:endParaRPr lang="it-IT" sz="3600" b="1" dirty="0">
              <a:solidFill>
                <a:srgbClr val="CC0000"/>
              </a:solidFill>
            </a:endParaRPr>
          </a:p>
        </p:txBody>
      </p:sp>
      <p:graphicFrame>
        <p:nvGraphicFramePr>
          <p:cNvPr id="8" name="Tabella 7">
            <a:extLst>
              <a:ext uri="{FF2B5EF4-FFF2-40B4-BE49-F238E27FC236}">
                <a16:creationId xmlns:a16="http://schemas.microsoft.com/office/drawing/2014/main" id="{88415E38-0D67-4F41-AC2B-7EC418C1D7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5777154"/>
              </p:ext>
            </p:extLst>
          </p:nvPr>
        </p:nvGraphicFramePr>
        <p:xfrm>
          <a:off x="389468" y="3136826"/>
          <a:ext cx="9481364" cy="302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9194">
                  <a:extLst>
                    <a:ext uri="{9D8B030D-6E8A-4147-A177-3AD203B41FA5}">
                      <a16:colId xmlns:a16="http://schemas.microsoft.com/office/drawing/2014/main" val="347234177"/>
                    </a:ext>
                  </a:extLst>
                </a:gridCol>
                <a:gridCol w="2557390">
                  <a:extLst>
                    <a:ext uri="{9D8B030D-6E8A-4147-A177-3AD203B41FA5}">
                      <a16:colId xmlns:a16="http://schemas.microsoft.com/office/drawing/2014/main" val="3606462564"/>
                    </a:ext>
                  </a:extLst>
                </a:gridCol>
                <a:gridCol w="2557390">
                  <a:extLst>
                    <a:ext uri="{9D8B030D-6E8A-4147-A177-3AD203B41FA5}">
                      <a16:colId xmlns:a16="http://schemas.microsoft.com/office/drawing/2014/main" val="1070662398"/>
                    </a:ext>
                  </a:extLst>
                </a:gridCol>
                <a:gridCol w="2557390">
                  <a:extLst>
                    <a:ext uri="{9D8B030D-6E8A-4147-A177-3AD203B41FA5}">
                      <a16:colId xmlns:a16="http://schemas.microsoft.com/office/drawing/2014/main" val="92786509"/>
                    </a:ext>
                  </a:extLst>
                </a:gridCol>
              </a:tblGrid>
              <a:tr h="37868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0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 e ISO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0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UNI (Italia)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DIN (Germania)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4500162"/>
                  </a:ext>
                </a:extLst>
              </a:tr>
              <a:tr h="37868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latin typeface="inherit"/>
                        </a:rPr>
                        <a:t>EN AC 42000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 Si 7 Mg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UNI 3599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1030699"/>
                  </a:ext>
                </a:extLst>
              </a:tr>
              <a:tr h="37868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latin typeface="inherit"/>
                        </a:rPr>
                        <a:t>EN AC 42100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 Si 7 Mg 0,3 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UNI 8024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 Al Si 7 Mg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5102789"/>
                  </a:ext>
                </a:extLst>
              </a:tr>
              <a:tr h="378689"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rgbClr val="C00000"/>
                          </a:solidFill>
                          <a:latin typeface="inherit"/>
                        </a:rPr>
                        <a:t>EN AC 42200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 Si 7 Mg 0,6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UNI 8392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 Al Si 7 Mg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6893489"/>
                  </a:ext>
                </a:extLst>
              </a:tr>
              <a:tr h="37868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latin typeface="inherit"/>
                        </a:rPr>
                        <a:t>EN AC 43100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 Si 10 Mg (a)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DIN 239 A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6680823"/>
                  </a:ext>
                </a:extLst>
              </a:tr>
              <a:tr h="37868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1" dirty="0">
                          <a:solidFill>
                            <a:srgbClr val="C00000"/>
                          </a:solidFill>
                        </a:rPr>
                        <a:t>EN AC 47000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 Si 12 (Cu)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DIN 231 A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2045862"/>
                  </a:ext>
                </a:extLst>
              </a:tr>
              <a:tr h="37868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1" dirty="0">
                          <a:solidFill>
                            <a:srgbClr val="C00000"/>
                          </a:solidFill>
                        </a:rPr>
                        <a:t>EN AC 44100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 Si 12 (b)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UNI 4514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DIN 230.1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8192042"/>
                  </a:ext>
                </a:extLst>
              </a:tr>
              <a:tr h="37868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1" dirty="0">
                          <a:solidFill>
                            <a:srgbClr val="C00000"/>
                          </a:solidFill>
                        </a:rPr>
                        <a:t>EN AC 46400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 Si 9 Cu 1 Mg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UNI 7369/3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8805533"/>
                  </a:ext>
                </a:extLst>
              </a:tr>
            </a:tbl>
          </a:graphicData>
        </a:graphic>
      </p:graphicFrame>
      <p:pic>
        <p:nvPicPr>
          <p:cNvPr id="10" name="Immagine 9">
            <a:extLst>
              <a:ext uri="{FF2B5EF4-FFF2-40B4-BE49-F238E27FC236}">
                <a16:creationId xmlns:a16="http://schemas.microsoft.com/office/drawing/2014/main" id="{DB7EE905-0A92-4246-A1BC-5CEF0643AF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3333" y="1164273"/>
            <a:ext cx="3085331" cy="1916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5347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DB21C350-FB14-4B22-BE88-7836C92E30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004"/>
            <a:ext cx="1126066" cy="1140585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8523D52A-4D71-408E-B5D5-2A11ECD799A8}"/>
              </a:ext>
            </a:extLst>
          </p:cNvPr>
          <p:cNvSpPr txBox="1"/>
          <p:nvPr/>
        </p:nvSpPr>
        <p:spPr>
          <a:xfrm>
            <a:off x="3748946" y="461542"/>
            <a:ext cx="46941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b="1" i="1" dirty="0">
                <a:solidFill>
                  <a:srgbClr val="000099"/>
                </a:solidFill>
              </a:rPr>
              <a:t>FONDERIA</a:t>
            </a:r>
            <a:r>
              <a:rPr lang="it-IT" sz="3600" b="1" i="1" dirty="0"/>
              <a:t> </a:t>
            </a:r>
            <a:r>
              <a:rPr lang="it-IT" sz="3600" b="1" i="1" dirty="0">
                <a:solidFill>
                  <a:srgbClr val="CC0000"/>
                </a:solidFill>
              </a:rPr>
              <a:t>L.E.A. SRL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9F0E0E87-66CC-46D8-B2EC-D2C6F6DC1DBB}"/>
              </a:ext>
            </a:extLst>
          </p:cNvPr>
          <p:cNvSpPr txBox="1"/>
          <p:nvPr/>
        </p:nvSpPr>
        <p:spPr>
          <a:xfrm>
            <a:off x="563033" y="1352051"/>
            <a:ext cx="28248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b="1" dirty="0">
                <a:solidFill>
                  <a:srgbClr val="000099"/>
                </a:solidFill>
              </a:rPr>
              <a:t>PROCESSING</a:t>
            </a:r>
            <a:endParaRPr lang="it-IT" sz="3600" b="1" dirty="0">
              <a:solidFill>
                <a:srgbClr val="CC0000"/>
              </a:solidFill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C3F46EBC-A4A0-4E94-94FC-685E2F7E8C67}"/>
              </a:ext>
            </a:extLst>
          </p:cNvPr>
          <p:cNvSpPr/>
          <p:nvPr/>
        </p:nvSpPr>
        <p:spPr>
          <a:xfrm>
            <a:off x="563033" y="2003520"/>
            <a:ext cx="605519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>
                <a:solidFill>
                  <a:srgbClr val="CC071D"/>
                </a:solidFill>
                <a:latin typeface="+mj-lt"/>
              </a:rPr>
              <a:t>CUTTING – GRINDING - BURRING</a:t>
            </a:r>
          </a:p>
          <a:p>
            <a:pPr algn="just"/>
            <a:r>
              <a:rPr lang="en-US" dirty="0">
                <a:solidFill>
                  <a:srgbClr val="333333"/>
                </a:solidFill>
                <a:latin typeface="+mj-lt"/>
              </a:rPr>
              <a:t>In the </a:t>
            </a:r>
            <a:r>
              <a:rPr lang="en-US" b="1" dirty="0">
                <a:solidFill>
                  <a:srgbClr val="333333"/>
                </a:solidFill>
                <a:latin typeface="+mj-lt"/>
              </a:rPr>
              <a:t>finishing department</a:t>
            </a:r>
            <a:r>
              <a:rPr lang="en-US" dirty="0">
                <a:solidFill>
                  <a:srgbClr val="333333"/>
                </a:solidFill>
                <a:latin typeface="+mj-lt"/>
              </a:rPr>
              <a:t>, procedures such as cutting, grinding, and deburring, in order to eliminate possible burrs in excess.</a:t>
            </a:r>
          </a:p>
          <a:p>
            <a:pPr algn="just"/>
            <a:endParaRPr lang="en-US" b="1" dirty="0">
              <a:solidFill>
                <a:srgbClr val="CC071D"/>
              </a:solidFill>
              <a:latin typeface="+mj-lt"/>
            </a:endParaRPr>
          </a:p>
          <a:p>
            <a:pPr algn="just"/>
            <a:r>
              <a:rPr lang="en-US" b="1" dirty="0">
                <a:solidFill>
                  <a:srgbClr val="CC071D"/>
                </a:solidFill>
                <a:latin typeface="+mj-lt"/>
              </a:rPr>
              <a:t>MACHINING – PAINTINGS - SURFACE TREATMENTS</a:t>
            </a:r>
          </a:p>
          <a:p>
            <a:pPr algn="just"/>
            <a:r>
              <a:rPr lang="en-US" dirty="0">
                <a:latin typeface="+mj-lt"/>
              </a:rPr>
              <a:t>According to customer's design, we provide </a:t>
            </a:r>
            <a:r>
              <a:rPr lang="en-US" b="1" dirty="0">
                <a:latin typeface="+mj-lt"/>
              </a:rPr>
              <a:t>machining of the parts</a:t>
            </a:r>
            <a:r>
              <a:rPr lang="en-US" dirty="0">
                <a:latin typeface="+mj-lt"/>
              </a:rPr>
              <a:t>.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780AFCFD-9C72-4841-AE02-9A2D7820DC3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37"/>
          <a:stretch/>
        </p:blipFill>
        <p:spPr>
          <a:xfrm>
            <a:off x="1812758" y="4101705"/>
            <a:ext cx="4805468" cy="2756295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548EC66C-D940-4ECC-8239-C00B1A52286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62"/>
          <a:stretch/>
        </p:blipFill>
        <p:spPr>
          <a:xfrm>
            <a:off x="6737686" y="1611804"/>
            <a:ext cx="3478828" cy="4106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8943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DB21C350-FB14-4B22-BE88-7836C92E30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004"/>
            <a:ext cx="1126066" cy="1140585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8523D52A-4D71-408E-B5D5-2A11ECD799A8}"/>
              </a:ext>
            </a:extLst>
          </p:cNvPr>
          <p:cNvSpPr txBox="1"/>
          <p:nvPr/>
        </p:nvSpPr>
        <p:spPr>
          <a:xfrm>
            <a:off x="3748946" y="461542"/>
            <a:ext cx="46941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b="1" i="1" dirty="0">
                <a:solidFill>
                  <a:srgbClr val="000099"/>
                </a:solidFill>
              </a:rPr>
              <a:t>FONDERIA</a:t>
            </a:r>
            <a:r>
              <a:rPr lang="it-IT" sz="3600" b="1" i="1" dirty="0"/>
              <a:t> </a:t>
            </a:r>
            <a:r>
              <a:rPr lang="it-IT" sz="3600" b="1" i="1" dirty="0">
                <a:solidFill>
                  <a:srgbClr val="CC0000"/>
                </a:solidFill>
              </a:rPr>
              <a:t>L.E.A. SRL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854A0AD7-0BD2-4B9F-846A-D13BFBD184D4}"/>
              </a:ext>
            </a:extLst>
          </p:cNvPr>
          <p:cNvSpPr txBox="1"/>
          <p:nvPr/>
        </p:nvSpPr>
        <p:spPr>
          <a:xfrm>
            <a:off x="563033" y="1357831"/>
            <a:ext cx="20649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b="1" dirty="0">
                <a:solidFill>
                  <a:srgbClr val="000099"/>
                </a:solidFill>
              </a:rPr>
              <a:t>QUALITY</a:t>
            </a:r>
            <a:endParaRPr lang="it-IT" sz="3600" b="1" dirty="0">
              <a:solidFill>
                <a:srgbClr val="CC0000"/>
              </a:solidFill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86FA4E6F-6A2B-4D54-A400-837FE1B6E4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7581" y="1357830"/>
            <a:ext cx="3023863" cy="4031817"/>
          </a:xfrm>
          <a:prstGeom prst="rect">
            <a:avLst/>
          </a:prstGeom>
        </p:spPr>
      </p:pic>
      <p:sp>
        <p:nvSpPr>
          <p:cNvPr id="11" name="Rettangolo 10">
            <a:extLst>
              <a:ext uri="{FF2B5EF4-FFF2-40B4-BE49-F238E27FC236}">
                <a16:creationId xmlns:a16="http://schemas.microsoft.com/office/drawing/2014/main" id="{2EEA1B00-1658-4CC4-8C78-64F2F5233EDA}"/>
              </a:ext>
            </a:extLst>
          </p:cNvPr>
          <p:cNvSpPr/>
          <p:nvPr/>
        </p:nvSpPr>
        <p:spPr>
          <a:xfrm>
            <a:off x="563033" y="2004162"/>
            <a:ext cx="333519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>
                <a:latin typeface="+mj-lt"/>
              </a:rPr>
              <a:t>Our</a:t>
            </a:r>
            <a:r>
              <a:rPr lang="en-US" sz="2000" b="1" dirty="0">
                <a:latin typeface="+mj-lt"/>
              </a:rPr>
              <a:t> internal lab</a:t>
            </a:r>
            <a:r>
              <a:rPr lang="en-US" sz="2000" dirty="0">
                <a:latin typeface="+mj-lt"/>
              </a:rPr>
              <a:t> as regards both the quality and the structure of castings</a:t>
            </a:r>
          </a:p>
          <a:p>
            <a:pPr algn="just"/>
            <a:r>
              <a:rPr lang="en-US" sz="2000" b="1" dirty="0">
                <a:solidFill>
                  <a:srgbClr val="CC071D"/>
                </a:solidFill>
                <a:latin typeface="+mj-lt"/>
              </a:rPr>
              <a:t>LEAK TESTS</a:t>
            </a:r>
          </a:p>
          <a:p>
            <a:pPr algn="just"/>
            <a:r>
              <a:rPr lang="en-US" sz="2000" b="1" dirty="0">
                <a:solidFill>
                  <a:srgbClr val="CC071D"/>
                </a:solidFill>
                <a:latin typeface="+mj-lt"/>
              </a:rPr>
              <a:t>X-RAY</a:t>
            </a:r>
          </a:p>
          <a:p>
            <a:pPr algn="just"/>
            <a:r>
              <a:rPr lang="en-US" sz="2000" b="1" dirty="0">
                <a:solidFill>
                  <a:srgbClr val="CC071D"/>
                </a:solidFill>
                <a:latin typeface="+mj-lt"/>
              </a:rPr>
              <a:t>CHIMICAL ANALYSIS </a:t>
            </a:r>
          </a:p>
          <a:p>
            <a:pPr algn="just"/>
            <a:r>
              <a:rPr lang="en-US" sz="2000" b="1" dirty="0">
                <a:solidFill>
                  <a:srgbClr val="CC071D"/>
                </a:solidFill>
                <a:latin typeface="+mj-lt"/>
              </a:rPr>
              <a:t>HARDNESS TEST</a:t>
            </a:r>
            <a:endParaRPr lang="en-US" sz="2000" dirty="0">
              <a:latin typeface="+mj-lt"/>
            </a:endParaRPr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595BF5BC-4146-45C9-A2BA-D6CD0B0E551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95057" y="1292982"/>
            <a:ext cx="1965035" cy="2554545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947E42E3-9AB3-4929-90F9-20C0BE61408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110"/>
          <a:stretch/>
        </p:blipFill>
        <p:spPr>
          <a:xfrm>
            <a:off x="269131" y="4329754"/>
            <a:ext cx="3098132" cy="2467574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81878B68-8BFD-4834-A0BB-504C5CD5EB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9057" y="4032636"/>
            <a:ext cx="3186730" cy="2746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3496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DB21C350-FB14-4B22-BE88-7836C92E30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004"/>
            <a:ext cx="1126066" cy="1140585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8523D52A-4D71-408E-B5D5-2A11ECD799A8}"/>
              </a:ext>
            </a:extLst>
          </p:cNvPr>
          <p:cNvSpPr txBox="1"/>
          <p:nvPr/>
        </p:nvSpPr>
        <p:spPr>
          <a:xfrm>
            <a:off x="3748946" y="461542"/>
            <a:ext cx="46941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b="1" i="1" dirty="0">
                <a:solidFill>
                  <a:srgbClr val="000099"/>
                </a:solidFill>
              </a:rPr>
              <a:t>FONDERIA</a:t>
            </a:r>
            <a:r>
              <a:rPr lang="it-IT" sz="3600" b="1" i="1" dirty="0"/>
              <a:t> </a:t>
            </a:r>
            <a:r>
              <a:rPr lang="it-IT" sz="3600" b="1" i="1" dirty="0">
                <a:solidFill>
                  <a:srgbClr val="CC0000"/>
                </a:solidFill>
              </a:rPr>
              <a:t>L.E.A. SRL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F50BE01B-49A8-4131-8412-F3F66C94C90D}"/>
              </a:ext>
            </a:extLst>
          </p:cNvPr>
          <p:cNvSpPr txBox="1"/>
          <p:nvPr/>
        </p:nvSpPr>
        <p:spPr>
          <a:xfrm>
            <a:off x="563033" y="1761185"/>
            <a:ext cx="36103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b="1" dirty="0">
                <a:solidFill>
                  <a:srgbClr val="000099"/>
                </a:solidFill>
              </a:rPr>
              <a:t>CERTIFICATIONS</a:t>
            </a:r>
            <a:endParaRPr lang="it-IT" sz="3600" b="1" dirty="0">
              <a:solidFill>
                <a:srgbClr val="CC0000"/>
              </a:solidFill>
            </a:endParaRP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BE8AAB4A-7A8E-4322-BA5E-59EE0FA96B06}"/>
              </a:ext>
            </a:extLst>
          </p:cNvPr>
          <p:cNvSpPr/>
          <p:nvPr/>
        </p:nvSpPr>
        <p:spPr>
          <a:xfrm>
            <a:off x="563033" y="3005413"/>
            <a:ext cx="440232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>
                <a:solidFill>
                  <a:srgbClr val="333333"/>
                </a:solidFill>
                <a:latin typeface="Open Sans"/>
              </a:rPr>
              <a:t>We are certified </a:t>
            </a:r>
            <a:r>
              <a:rPr lang="en-US" b="1" dirty="0">
                <a:solidFill>
                  <a:srgbClr val="333333"/>
                </a:solidFill>
                <a:latin typeface="Open Sans"/>
              </a:rPr>
              <a:t>ISO 9001:2015</a:t>
            </a:r>
          </a:p>
          <a:p>
            <a:pPr algn="just"/>
            <a:r>
              <a:rPr lang="en-US" dirty="0"/>
              <a:t>ISO </a:t>
            </a:r>
            <a:r>
              <a:rPr lang="en-US" b="1" dirty="0"/>
              <a:t>9001 - Quality Management </a:t>
            </a:r>
            <a:r>
              <a:rPr lang="en-US" dirty="0"/>
              <a:t>ensures that products and services consistently meet customer’s requirements, and that quality is consistently improved.</a:t>
            </a:r>
            <a:r>
              <a:rPr lang="en-US" b="1" dirty="0">
                <a:solidFill>
                  <a:srgbClr val="333333"/>
                </a:solidFill>
                <a:latin typeface="Open Sans"/>
              </a:rPr>
              <a:t> </a:t>
            </a:r>
            <a:endParaRPr lang="it-IT" b="1" dirty="0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C7D43070-0719-4609-8D84-A17FF82173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05969" y="1135581"/>
            <a:ext cx="3537262" cy="4966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6770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DB21C350-FB14-4B22-BE88-7836C92E30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004"/>
            <a:ext cx="1126066" cy="1140585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8523D52A-4D71-408E-B5D5-2A11ECD799A8}"/>
              </a:ext>
            </a:extLst>
          </p:cNvPr>
          <p:cNvSpPr txBox="1"/>
          <p:nvPr/>
        </p:nvSpPr>
        <p:spPr>
          <a:xfrm>
            <a:off x="3748946" y="461542"/>
            <a:ext cx="46941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b="1" i="1" dirty="0">
                <a:solidFill>
                  <a:srgbClr val="000099"/>
                </a:solidFill>
              </a:rPr>
              <a:t>FONDERIA</a:t>
            </a:r>
            <a:r>
              <a:rPr lang="it-IT" sz="3600" b="1" i="1" dirty="0"/>
              <a:t> </a:t>
            </a:r>
            <a:r>
              <a:rPr lang="it-IT" sz="3600" b="1" i="1" dirty="0">
                <a:solidFill>
                  <a:srgbClr val="CC0000"/>
                </a:solidFill>
              </a:rPr>
              <a:t>L.E.A. SRL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F50BE01B-49A8-4131-8412-F3F66C94C90D}"/>
              </a:ext>
            </a:extLst>
          </p:cNvPr>
          <p:cNvSpPr txBox="1"/>
          <p:nvPr/>
        </p:nvSpPr>
        <p:spPr>
          <a:xfrm>
            <a:off x="563033" y="1359839"/>
            <a:ext cx="24721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b="1" dirty="0">
                <a:solidFill>
                  <a:srgbClr val="000099"/>
                </a:solidFill>
              </a:rPr>
              <a:t>PRODUCTS</a:t>
            </a:r>
            <a:endParaRPr lang="it-IT" sz="3600" b="1" dirty="0">
              <a:solidFill>
                <a:srgbClr val="CC0000"/>
              </a:solidFill>
            </a:endParaRPr>
          </a:p>
        </p:txBody>
      </p:sp>
      <p:pic>
        <p:nvPicPr>
          <p:cNvPr id="22" name="Immagine 21">
            <a:extLst>
              <a:ext uri="{FF2B5EF4-FFF2-40B4-BE49-F238E27FC236}">
                <a16:creationId xmlns:a16="http://schemas.microsoft.com/office/drawing/2014/main" id="{715691AA-44D3-4DE4-9EEF-BDC85EE94DD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7" t="2396" r="956" b="2396"/>
          <a:stretch/>
        </p:blipFill>
        <p:spPr>
          <a:xfrm>
            <a:off x="563033" y="2006170"/>
            <a:ext cx="8858873" cy="4011438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2CE26198-6DAB-4192-9D5C-48C712C8D83A}"/>
              </a:ext>
            </a:extLst>
          </p:cNvPr>
          <p:cNvSpPr txBox="1"/>
          <p:nvPr/>
        </p:nvSpPr>
        <p:spPr>
          <a:xfrm>
            <a:off x="1126066" y="3642557"/>
            <a:ext cx="176202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b="1" dirty="0">
                <a:latin typeface="Candara" panose="020E0502030303020204" pitchFamily="34" charset="0"/>
              </a:rPr>
              <a:t>CARTER FOR COMPRESSORS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8AA4906B-9F14-4445-B07D-CB937AFABF29}"/>
              </a:ext>
            </a:extLst>
          </p:cNvPr>
          <p:cNvSpPr txBox="1"/>
          <p:nvPr/>
        </p:nvSpPr>
        <p:spPr>
          <a:xfrm>
            <a:off x="4040926" y="5725275"/>
            <a:ext cx="190308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b="1" dirty="0">
                <a:latin typeface="Candara" panose="020E0502030303020204" pitchFamily="34" charset="0"/>
              </a:rPr>
              <a:t>COLLECTOR FOR HEAVY TRUCK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3DFA8FDC-E8BF-4FBF-BC74-E312A3F2E472}"/>
              </a:ext>
            </a:extLst>
          </p:cNvPr>
          <p:cNvSpPr txBox="1"/>
          <p:nvPr/>
        </p:nvSpPr>
        <p:spPr>
          <a:xfrm>
            <a:off x="1188582" y="5736144"/>
            <a:ext cx="16369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b="1" dirty="0">
                <a:latin typeface="Candara" panose="020E0502030303020204" pitchFamily="34" charset="0"/>
              </a:rPr>
              <a:t>HEAD FOR COMPRESSORS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633F7297-8363-43AA-BA52-CFC3FEA9E85D}"/>
              </a:ext>
            </a:extLst>
          </p:cNvPr>
          <p:cNvSpPr txBox="1"/>
          <p:nvPr/>
        </p:nvSpPr>
        <p:spPr>
          <a:xfrm>
            <a:off x="7149621" y="3671846"/>
            <a:ext cx="91723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b="1" dirty="0">
                <a:latin typeface="Candara" panose="020E0502030303020204" pitchFamily="34" charset="0"/>
              </a:rPr>
              <a:t>VALVE BODY 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768D0506-6D68-4321-921F-D6AC8BCC0854}"/>
              </a:ext>
            </a:extLst>
          </p:cNvPr>
          <p:cNvSpPr txBox="1"/>
          <p:nvPr/>
        </p:nvSpPr>
        <p:spPr>
          <a:xfrm>
            <a:off x="4316642" y="3619501"/>
            <a:ext cx="135165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b="1" dirty="0">
                <a:latin typeface="Candara" panose="020E0502030303020204" pitchFamily="34" charset="0"/>
              </a:rPr>
              <a:t>ENGINE HEAD COVER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CA1507FC-DA40-4C5C-9B03-6574D56A7AD1}"/>
              </a:ext>
            </a:extLst>
          </p:cNvPr>
          <p:cNvSpPr txBox="1"/>
          <p:nvPr/>
        </p:nvSpPr>
        <p:spPr>
          <a:xfrm>
            <a:off x="7115317" y="5736144"/>
            <a:ext cx="190308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b="1" dirty="0">
                <a:latin typeface="Candara" panose="020E0502030303020204" pitchFamily="34" charset="0"/>
              </a:rPr>
              <a:t>COLLECTOR FOR HEAVY TRUCK</a:t>
            </a:r>
          </a:p>
        </p:txBody>
      </p:sp>
    </p:spTree>
    <p:extLst>
      <p:ext uri="{BB962C8B-B14F-4D97-AF65-F5344CB8AC3E}">
        <p14:creationId xmlns:p14="http://schemas.microsoft.com/office/powerpoint/2010/main" val="1808301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DB21C350-FB14-4B22-BE88-7836C92E30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004"/>
            <a:ext cx="1126066" cy="1140585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8523D52A-4D71-408E-B5D5-2A11ECD799A8}"/>
              </a:ext>
            </a:extLst>
          </p:cNvPr>
          <p:cNvSpPr txBox="1"/>
          <p:nvPr/>
        </p:nvSpPr>
        <p:spPr>
          <a:xfrm>
            <a:off x="3748946" y="461542"/>
            <a:ext cx="46941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b="1" i="1" dirty="0">
                <a:solidFill>
                  <a:srgbClr val="000099"/>
                </a:solidFill>
              </a:rPr>
              <a:t>FONDERIA</a:t>
            </a:r>
            <a:r>
              <a:rPr lang="it-IT" sz="3600" b="1" i="1" dirty="0"/>
              <a:t> </a:t>
            </a:r>
            <a:r>
              <a:rPr lang="it-IT" sz="3600" b="1" i="1" dirty="0">
                <a:solidFill>
                  <a:srgbClr val="CC0000"/>
                </a:solidFill>
              </a:rPr>
              <a:t>L.E.A. SRL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1AD81416-7E72-44DA-B23A-42907541C305}"/>
              </a:ext>
            </a:extLst>
          </p:cNvPr>
          <p:cNvSpPr txBox="1"/>
          <p:nvPr/>
        </p:nvSpPr>
        <p:spPr>
          <a:xfrm>
            <a:off x="563033" y="1359839"/>
            <a:ext cx="24721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b="1" dirty="0">
                <a:solidFill>
                  <a:srgbClr val="000099"/>
                </a:solidFill>
              </a:rPr>
              <a:t>PRODUCTS</a:t>
            </a:r>
            <a:endParaRPr lang="it-IT" sz="3600" b="1" dirty="0">
              <a:solidFill>
                <a:srgbClr val="CC0000"/>
              </a:solidFill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3838C815-EA7F-43D1-9978-75FF4D3DD6A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2" t="1884" r="1316" b="1451"/>
          <a:stretch/>
        </p:blipFill>
        <p:spPr>
          <a:xfrm>
            <a:off x="563033" y="2006170"/>
            <a:ext cx="9096210" cy="4106779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7C613499-F5A2-4EA3-B5E4-E2A41434CD46}"/>
              </a:ext>
            </a:extLst>
          </p:cNvPr>
          <p:cNvSpPr txBox="1"/>
          <p:nvPr/>
        </p:nvSpPr>
        <p:spPr>
          <a:xfrm>
            <a:off x="1566668" y="5866728"/>
            <a:ext cx="85632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b="1" dirty="0">
                <a:latin typeface="Candara" panose="020E0502030303020204" pitchFamily="34" charset="0"/>
              </a:rPr>
              <a:t>LAMP BODY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A22F826E-F6F2-48C7-B6A9-2F4653B823E6}"/>
              </a:ext>
            </a:extLst>
          </p:cNvPr>
          <p:cNvSpPr txBox="1"/>
          <p:nvPr/>
        </p:nvSpPr>
        <p:spPr>
          <a:xfrm>
            <a:off x="4682975" y="5896017"/>
            <a:ext cx="85632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b="1" dirty="0">
                <a:latin typeface="Candara" panose="020E0502030303020204" pitchFamily="34" charset="0"/>
              </a:rPr>
              <a:t>LAMP BODY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509F6EBA-C56B-41AF-A24E-B47F1F83B172}"/>
              </a:ext>
            </a:extLst>
          </p:cNvPr>
          <p:cNvSpPr txBox="1"/>
          <p:nvPr/>
        </p:nvSpPr>
        <p:spPr>
          <a:xfrm>
            <a:off x="7806103" y="5896017"/>
            <a:ext cx="85632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b="1" dirty="0">
                <a:latin typeface="Candara" panose="020E0502030303020204" pitchFamily="34" charset="0"/>
              </a:rPr>
              <a:t>LAMP BODY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B880F7E3-66D1-42FB-A9ED-03938E2F4194}"/>
              </a:ext>
            </a:extLst>
          </p:cNvPr>
          <p:cNvSpPr txBox="1"/>
          <p:nvPr/>
        </p:nvSpPr>
        <p:spPr>
          <a:xfrm>
            <a:off x="7806102" y="3813338"/>
            <a:ext cx="73129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b="1" dirty="0">
                <a:latin typeface="Candara" panose="020E0502030303020204" pitchFamily="34" charset="0"/>
              </a:rPr>
              <a:t>GEARBOX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FC7032FD-760A-40E5-B9E5-41798C9CEBFE}"/>
              </a:ext>
            </a:extLst>
          </p:cNvPr>
          <p:cNvSpPr txBox="1"/>
          <p:nvPr/>
        </p:nvSpPr>
        <p:spPr>
          <a:xfrm>
            <a:off x="4682975" y="3799218"/>
            <a:ext cx="11400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b="1" dirty="0">
                <a:latin typeface="Candara" panose="020E0502030303020204" pitchFamily="34" charset="0"/>
              </a:rPr>
              <a:t>BREAK CYLINDER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FA69B186-A8FC-40DE-8320-4B3AA7154905}"/>
              </a:ext>
            </a:extLst>
          </p:cNvPr>
          <p:cNvSpPr txBox="1"/>
          <p:nvPr/>
        </p:nvSpPr>
        <p:spPr>
          <a:xfrm>
            <a:off x="1122216" y="3799217"/>
            <a:ext cx="198002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b="1" dirty="0">
                <a:latin typeface="Candara" panose="020E0502030303020204" pitchFamily="34" charset="0"/>
              </a:rPr>
              <a:t>COMPRESSOR VALVE HOUSING</a:t>
            </a:r>
          </a:p>
        </p:txBody>
      </p:sp>
    </p:spTree>
    <p:extLst>
      <p:ext uri="{BB962C8B-B14F-4D97-AF65-F5344CB8AC3E}">
        <p14:creationId xmlns:p14="http://schemas.microsoft.com/office/powerpoint/2010/main" val="8243788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DB21C350-FB14-4B22-BE88-7836C92E30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004"/>
            <a:ext cx="1126066" cy="1140585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8523D52A-4D71-408E-B5D5-2A11ECD799A8}"/>
              </a:ext>
            </a:extLst>
          </p:cNvPr>
          <p:cNvSpPr txBox="1"/>
          <p:nvPr/>
        </p:nvSpPr>
        <p:spPr>
          <a:xfrm>
            <a:off x="3748946" y="461542"/>
            <a:ext cx="46941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b="1" i="1" dirty="0">
                <a:solidFill>
                  <a:srgbClr val="000099"/>
                </a:solidFill>
              </a:rPr>
              <a:t>FONDERIA</a:t>
            </a:r>
            <a:r>
              <a:rPr lang="it-IT" sz="3600" b="1" i="1" dirty="0"/>
              <a:t> </a:t>
            </a:r>
            <a:r>
              <a:rPr lang="it-IT" sz="3600" b="1" i="1" dirty="0">
                <a:solidFill>
                  <a:srgbClr val="CC0000"/>
                </a:solidFill>
              </a:rPr>
              <a:t>L.E.A. SRL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F50BE01B-49A8-4131-8412-F3F66C94C90D}"/>
              </a:ext>
            </a:extLst>
          </p:cNvPr>
          <p:cNvSpPr txBox="1"/>
          <p:nvPr/>
        </p:nvSpPr>
        <p:spPr>
          <a:xfrm>
            <a:off x="563033" y="1611804"/>
            <a:ext cx="24721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b="1" dirty="0">
                <a:solidFill>
                  <a:srgbClr val="000099"/>
                </a:solidFill>
              </a:rPr>
              <a:t>PRODUCTS</a:t>
            </a:r>
            <a:endParaRPr lang="it-IT" sz="3600" b="1" dirty="0">
              <a:solidFill>
                <a:srgbClr val="CC0000"/>
              </a:solidFill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175DA80E-FB42-4BC0-9DAC-567BAB2D9EA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7" t="50338" r="1596" b="4968"/>
          <a:stretch/>
        </p:blipFill>
        <p:spPr>
          <a:xfrm>
            <a:off x="788038" y="2734358"/>
            <a:ext cx="8938202" cy="2213812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21821CFB-E578-44D7-A07D-E5DA7D5A6AB9}"/>
              </a:ext>
            </a:extLst>
          </p:cNvPr>
          <p:cNvSpPr txBox="1"/>
          <p:nvPr/>
        </p:nvSpPr>
        <p:spPr>
          <a:xfrm>
            <a:off x="4397769" y="4701949"/>
            <a:ext cx="171874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b="1" dirty="0">
                <a:latin typeface="Candara" panose="020E0502030303020204" pitchFamily="34" charset="0"/>
              </a:rPr>
              <a:t>TELEPHONE CABLE CLAMPS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EDAC9E57-97CD-4EF6-8AB1-7CD61A5FB8BD}"/>
              </a:ext>
            </a:extLst>
          </p:cNvPr>
          <p:cNvSpPr txBox="1"/>
          <p:nvPr/>
        </p:nvSpPr>
        <p:spPr>
          <a:xfrm>
            <a:off x="7499557" y="4703996"/>
            <a:ext cx="171874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b="1" dirty="0">
                <a:latin typeface="Candara" panose="020E0502030303020204" pitchFamily="34" charset="0"/>
              </a:rPr>
              <a:t>TELEPHONE CABLE CLAMPS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9A96D668-0EB3-4DB8-92C7-33B0B2BFE255}"/>
              </a:ext>
            </a:extLst>
          </p:cNvPr>
          <p:cNvSpPr txBox="1"/>
          <p:nvPr/>
        </p:nvSpPr>
        <p:spPr>
          <a:xfrm>
            <a:off x="1654111" y="4701948"/>
            <a:ext cx="13195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b="1" dirty="0">
                <a:latin typeface="Candara" panose="020E0502030303020204" pitchFamily="34" charset="0"/>
              </a:rPr>
              <a:t>COMPRESSOR BODY</a:t>
            </a:r>
          </a:p>
        </p:txBody>
      </p:sp>
    </p:spTree>
    <p:extLst>
      <p:ext uri="{BB962C8B-B14F-4D97-AF65-F5344CB8AC3E}">
        <p14:creationId xmlns:p14="http://schemas.microsoft.com/office/powerpoint/2010/main" val="2486118710"/>
      </p:ext>
    </p:extLst>
  </p:cSld>
  <p:clrMapOvr>
    <a:masterClrMapping/>
  </p:clrMapOvr>
</p:sld>
</file>

<file path=ppt/theme/theme1.xml><?xml version="1.0" encoding="utf-8"?>
<a:theme xmlns:a="http://schemas.openxmlformats.org/drawingml/2006/main" name="Sfaccettatura">
  <a:themeElements>
    <a:clrScheme name="Personalizzato 7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004579"/>
      </a:accent1>
      <a:accent2>
        <a:srgbClr val="FF0000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Sfaccettatur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faccettatur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TM02900688[[fn=Sfaccettatura]]</Template>
  <TotalTime>570</TotalTime>
  <Words>531</Words>
  <Application>Microsoft Office PowerPoint</Application>
  <PresentationFormat>Widescreen</PresentationFormat>
  <Paragraphs>104</Paragraphs>
  <Slides>12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9" baseType="lpstr">
      <vt:lpstr>Arial</vt:lpstr>
      <vt:lpstr>Candara</vt:lpstr>
      <vt:lpstr>inherit</vt:lpstr>
      <vt:lpstr>Open Sans</vt:lpstr>
      <vt:lpstr>Trebuchet MS</vt:lpstr>
      <vt:lpstr>Wingdings 3</vt:lpstr>
      <vt:lpstr>Sfaccettatura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Emanuele</dc:creator>
  <cp:lastModifiedBy>Emanuele</cp:lastModifiedBy>
  <cp:revision>17</cp:revision>
  <dcterms:created xsi:type="dcterms:W3CDTF">2025-04-11T08:12:00Z</dcterms:created>
  <dcterms:modified xsi:type="dcterms:W3CDTF">2025-04-24T09:34:33Z</dcterms:modified>
</cp:coreProperties>
</file>