
<file path=[Content_Types].xml><?xml version="1.0" encoding="utf-8"?>
<Types xmlns="http://schemas.openxmlformats.org/package/2006/content-types">
  <Default Extension="png" ContentType="image/png"/>
  <Default Extension="jpeg" ContentType="image/jpeg"/>
  <Default Extension="MOV" ContentType="video/quicktime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74" r:id="rId4"/>
    <p:sldId id="270" r:id="rId5"/>
    <p:sldId id="271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73" r:id="rId17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8E6D0-1FE6-41A9-92F2-75E68A4CC4E8}" type="datetimeFigureOut">
              <a:rPr lang="it-IT" smtClean="0"/>
              <a:t>24/03/22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95435-2FAB-4820-969B-FD7746CC7E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2550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ndAc>
          <p:stSnd>
            <p:snd r:embed="rId1" name="drumroll.wav"/>
          </p:stSnd>
        </p:sndAc>
      </p:transition>
    </mc:Choice>
    <mc:Fallback xmlns="">
      <p:transition spd="slow">
        <p:sndAc>
          <p:stSnd>
            <p:snd r:embed="rId3" name="drumroll.wav"/>
          </p:stSnd>
        </p:sndAc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8E6D0-1FE6-41A9-92F2-75E68A4CC4E8}" type="datetimeFigureOut">
              <a:rPr lang="it-IT" smtClean="0"/>
              <a:t>24/03/22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95435-2FAB-4820-969B-FD7746CC7E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622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ndAc>
          <p:stSnd>
            <p:snd r:embed="rId1" name="drumroll.wav"/>
          </p:stSnd>
        </p:sndAc>
      </p:transition>
    </mc:Choice>
    <mc:Fallback xmlns="">
      <p:transition spd="slow">
        <p:sndAc>
          <p:stSnd>
            <p:snd r:embed="rId3" name="drumroll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8E6D0-1FE6-41A9-92F2-75E68A4CC4E8}" type="datetimeFigureOut">
              <a:rPr lang="it-IT" smtClean="0"/>
              <a:t>24/03/22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95435-2FAB-4820-969B-FD7746CC7E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51277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ndAc>
          <p:stSnd>
            <p:snd r:embed="rId1" name="drumroll.wav"/>
          </p:stSnd>
        </p:sndAc>
      </p:transition>
    </mc:Choice>
    <mc:Fallback xmlns="">
      <p:transition spd="slow">
        <p:sndAc>
          <p:stSnd>
            <p:snd r:embed="rId3" name="drumroll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8E6D0-1FE6-41A9-92F2-75E68A4CC4E8}" type="datetimeFigureOut">
              <a:rPr lang="it-IT" smtClean="0"/>
              <a:t>24/03/22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95435-2FAB-4820-969B-FD7746CC7E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4716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ndAc>
          <p:stSnd>
            <p:snd r:embed="rId1" name="drumroll.wav"/>
          </p:stSnd>
        </p:sndAc>
      </p:transition>
    </mc:Choice>
    <mc:Fallback xmlns="">
      <p:transition spd="slow">
        <p:sndAc>
          <p:stSnd>
            <p:snd r:embed="rId3" name="drumroll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8E6D0-1FE6-41A9-92F2-75E68A4CC4E8}" type="datetimeFigureOut">
              <a:rPr lang="it-IT" smtClean="0"/>
              <a:t>24/03/22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95435-2FAB-4820-969B-FD7746CC7E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3999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ndAc>
          <p:stSnd>
            <p:snd r:embed="rId1" name="drumroll.wav"/>
          </p:stSnd>
        </p:sndAc>
      </p:transition>
    </mc:Choice>
    <mc:Fallback xmlns="">
      <p:transition spd="slow">
        <p:sndAc>
          <p:stSnd>
            <p:snd r:embed="rId3" name="drumroll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8E6D0-1FE6-41A9-92F2-75E68A4CC4E8}" type="datetimeFigureOut">
              <a:rPr lang="it-IT" smtClean="0"/>
              <a:t>24/03/22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95435-2FAB-4820-969B-FD7746CC7E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9921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ndAc>
          <p:stSnd>
            <p:snd r:embed="rId1" name="drumroll.wav"/>
          </p:stSnd>
        </p:sndAc>
      </p:transition>
    </mc:Choice>
    <mc:Fallback xmlns="">
      <p:transition spd="slow">
        <p:sndAc>
          <p:stSnd>
            <p:snd r:embed="rId3" name="drumroll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8E6D0-1FE6-41A9-92F2-75E68A4CC4E8}" type="datetimeFigureOut">
              <a:rPr lang="it-IT" smtClean="0"/>
              <a:t>24/03/22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95435-2FAB-4820-969B-FD7746CC7E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4264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ndAc>
          <p:stSnd>
            <p:snd r:embed="rId1" name="drumroll.wav"/>
          </p:stSnd>
        </p:sndAc>
      </p:transition>
    </mc:Choice>
    <mc:Fallback xmlns="">
      <p:transition spd="slow">
        <p:sndAc>
          <p:stSnd>
            <p:snd r:embed="rId3" name="drumroll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8E6D0-1FE6-41A9-92F2-75E68A4CC4E8}" type="datetimeFigureOut">
              <a:rPr lang="it-IT" smtClean="0"/>
              <a:t>24/03/22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95435-2FAB-4820-969B-FD7746CC7E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92861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ndAc>
          <p:stSnd>
            <p:snd r:embed="rId1" name="drumroll.wav"/>
          </p:stSnd>
        </p:sndAc>
      </p:transition>
    </mc:Choice>
    <mc:Fallback xmlns="">
      <p:transition spd="slow">
        <p:sndAc>
          <p:stSnd>
            <p:snd r:embed="rId3" name="drumroll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8E6D0-1FE6-41A9-92F2-75E68A4CC4E8}" type="datetimeFigureOut">
              <a:rPr lang="it-IT" smtClean="0"/>
              <a:t>24/03/22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95435-2FAB-4820-969B-FD7746CC7E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0248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ndAc>
          <p:stSnd>
            <p:snd r:embed="rId1" name="drumroll.wav"/>
          </p:stSnd>
        </p:sndAc>
      </p:transition>
    </mc:Choice>
    <mc:Fallback xmlns="">
      <p:transition spd="slow">
        <p:sndAc>
          <p:stSnd>
            <p:snd r:embed="rId3" name="drumroll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8E6D0-1FE6-41A9-92F2-75E68A4CC4E8}" type="datetimeFigureOut">
              <a:rPr lang="it-IT" smtClean="0"/>
              <a:t>24/03/22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95435-2FAB-4820-969B-FD7746CC7E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2441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ndAc>
          <p:stSnd>
            <p:snd r:embed="rId1" name="drumroll.wav"/>
          </p:stSnd>
        </p:sndAc>
      </p:transition>
    </mc:Choice>
    <mc:Fallback xmlns="">
      <p:transition spd="slow">
        <p:sndAc>
          <p:stSnd>
            <p:snd r:embed="rId3" name="drumroll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8E6D0-1FE6-41A9-92F2-75E68A4CC4E8}" type="datetimeFigureOut">
              <a:rPr lang="it-IT" smtClean="0"/>
              <a:t>24/03/22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995435-2FAB-4820-969B-FD7746CC7E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6579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ndAc>
          <p:stSnd>
            <p:snd r:embed="rId1" name="drumroll.wav"/>
          </p:stSnd>
        </p:sndAc>
      </p:transition>
    </mc:Choice>
    <mc:Fallback xmlns="">
      <p:transition spd="slow">
        <p:sndAc>
          <p:stSnd>
            <p:snd r:embed="rId3" name="drumroll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8E6D0-1FE6-41A9-92F2-75E68A4CC4E8}" type="datetimeFigureOut">
              <a:rPr lang="it-IT" smtClean="0"/>
              <a:t>24/03/22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995435-2FAB-4820-969B-FD7746CC7EE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2271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3000">
        <p:sndAc>
          <p:stSnd>
            <p:snd r:embed="rId13" name="drumroll.wav"/>
          </p:stSnd>
        </p:sndAc>
      </p:transition>
    </mc:Choice>
    <mc:Fallback xmlns="">
      <p:transition spd="slow">
        <p:sndAc>
          <p:stSnd>
            <p:snd r:embed="rId14" name="drumroll.wav"/>
          </p:stSnd>
        </p:sndAc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7.wav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8.wav"/><Relationship Id="rId4" Type="http://schemas.openxmlformats.org/officeDocument/2006/relationships/image" Target="../media/image2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9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audio" Target="../media/audio10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0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audio" Target="../media/audio11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1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9.xml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audio" Target="../media/audio1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audio" Target="../media/audio1.wav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audio" Target="../media/audio1.wav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6" Type="http://schemas.openxmlformats.org/officeDocument/2006/relationships/image" Target="../media/image11.png"/><Relationship Id="rId5" Type="http://schemas.openxmlformats.org/officeDocument/2006/relationships/image" Target="../media/image10.jp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4" Type="http://schemas.openxmlformats.org/officeDocument/2006/relationships/audio" Target="../media/audio4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3473083"/>
          </a:xfrm>
        </p:spPr>
        <p:txBody>
          <a:bodyPr>
            <a:normAutofit/>
          </a:bodyPr>
          <a:lstStyle/>
          <a:p>
            <a:endParaRPr lang="it-IT" sz="8000" dirty="0">
              <a:solidFill>
                <a:srgbClr val="FF0000"/>
              </a:solidFill>
              <a:latin typeface="Brush Script MT" panose="03060802040406070304" pitchFamily="66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4728308"/>
            <a:ext cx="9144000" cy="1264138"/>
          </a:xfrm>
        </p:spPr>
        <p:txBody>
          <a:bodyPr>
            <a:normAutofit/>
          </a:bodyPr>
          <a:lstStyle/>
          <a:p>
            <a:r>
              <a:rPr lang="it-IT" sz="8000" dirty="0" err="1">
                <a:solidFill>
                  <a:schemeClr val="accent6">
                    <a:lumMod val="75000"/>
                  </a:schemeClr>
                </a:solidFill>
                <a:latin typeface="Brush Script MT" panose="03060802040406070304" pitchFamily="66" charset="0"/>
              </a:rPr>
              <a:t>Italian</a:t>
            </a:r>
            <a:r>
              <a:rPr lang="it-IT" sz="8000" dirty="0">
                <a:latin typeface="Brush Script MT" panose="03060802040406070304" pitchFamily="66" charset="0"/>
              </a:rPr>
              <a:t> </a:t>
            </a:r>
            <a:r>
              <a:rPr lang="it-IT" sz="8000" dirty="0">
                <a:solidFill>
                  <a:schemeClr val="bg1">
                    <a:lumMod val="85000"/>
                  </a:schemeClr>
                </a:solidFill>
                <a:latin typeface="Brush Script MT" panose="03060802040406070304" pitchFamily="66" charset="0"/>
              </a:rPr>
              <a:t>Fine</a:t>
            </a:r>
            <a:r>
              <a:rPr lang="it-IT" sz="8000" dirty="0">
                <a:latin typeface="Brush Script MT" panose="03060802040406070304" pitchFamily="66" charset="0"/>
              </a:rPr>
              <a:t> </a:t>
            </a:r>
            <a:r>
              <a:rPr lang="it-IT" sz="8000" dirty="0" err="1">
                <a:solidFill>
                  <a:srgbClr val="FF0000"/>
                </a:solidFill>
                <a:latin typeface="Brush Script MT" panose="03060802040406070304" pitchFamily="66" charset="0"/>
              </a:rPr>
              <a:t>Pastry</a:t>
            </a:r>
            <a:endParaRPr lang="it-IT" sz="8000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885" y="1122362"/>
            <a:ext cx="8097795" cy="341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615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  <p:sndAc>
          <p:stSnd>
            <p:snd r:embed="rId2" name="drumroll.wav"/>
          </p:stSnd>
        </p:sndAc>
      </p:transition>
    </mc:Choice>
    <mc:Fallback xmlns="">
      <p:transition spd="slow">
        <p:fade/>
        <p:sndAc>
          <p:stSnd>
            <p:snd r:embed="rId4" name="drumroll.wav"/>
          </p:stSnd>
        </p:sndAc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93187"/>
            <a:ext cx="10515600" cy="1325563"/>
          </a:xfrm>
        </p:spPr>
        <p:txBody>
          <a:bodyPr/>
          <a:lstStyle/>
          <a:p>
            <a:r>
              <a:rPr lang="it-IT" dirty="0"/>
              <a:t>Fagottini Mela – </a:t>
            </a:r>
            <a:r>
              <a:rPr lang="it-IT" dirty="0" err="1"/>
              <a:t>Shortcrust</a:t>
            </a:r>
            <a:r>
              <a:rPr lang="it-IT" dirty="0"/>
              <a:t> with Apple Jam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>
          <a:xfrm>
            <a:off x="838200" y="1219200"/>
            <a:ext cx="10515600" cy="4957763"/>
          </a:xfrm>
        </p:spPr>
        <p:txBody>
          <a:bodyPr/>
          <a:lstStyle/>
          <a:p>
            <a:r>
              <a:rPr lang="it-IT" dirty="0" err="1"/>
              <a:t>This</a:t>
            </a:r>
            <a:r>
              <a:rPr lang="it-IT" dirty="0"/>
              <a:t> biscuits shell-</a:t>
            </a:r>
            <a:r>
              <a:rPr lang="it-IT" dirty="0" err="1"/>
              <a:t>shaped</a:t>
            </a:r>
            <a:r>
              <a:rPr lang="it-IT" dirty="0"/>
              <a:t> </a:t>
            </a:r>
            <a:r>
              <a:rPr lang="it-IT" dirty="0" err="1"/>
              <a:t>encloses</a:t>
            </a:r>
            <a:r>
              <a:rPr lang="it-IT" dirty="0"/>
              <a:t> a special Apple jam come from the </a:t>
            </a:r>
            <a:r>
              <a:rPr lang="it-IT" dirty="0" err="1"/>
              <a:t>Dolomites</a:t>
            </a:r>
            <a:r>
              <a:rPr lang="it-IT" dirty="0"/>
              <a:t> </a:t>
            </a:r>
            <a:r>
              <a:rPr lang="it-IT" dirty="0" err="1"/>
              <a:t>montain</a:t>
            </a:r>
            <a:r>
              <a:rPr lang="it-IT" dirty="0"/>
              <a:t>, Unesco world </a:t>
            </a:r>
            <a:r>
              <a:rPr lang="it-IT" dirty="0" err="1"/>
              <a:t>heritage</a:t>
            </a:r>
            <a:r>
              <a:rPr lang="it-IT" dirty="0"/>
              <a:t> site. </a:t>
            </a:r>
            <a:r>
              <a:rPr lang="it-IT" dirty="0" err="1"/>
              <a:t>Enjoy</a:t>
            </a:r>
            <a:r>
              <a:rPr lang="it-IT" dirty="0"/>
              <a:t> </a:t>
            </a:r>
            <a:r>
              <a:rPr lang="it-IT" dirty="0" err="1"/>
              <a:t>flavour</a:t>
            </a:r>
            <a:r>
              <a:rPr lang="it-IT" dirty="0"/>
              <a:t> of </a:t>
            </a:r>
            <a:r>
              <a:rPr lang="it-IT" dirty="0" err="1"/>
              <a:t>freschly</a:t>
            </a:r>
            <a:r>
              <a:rPr lang="it-IT" dirty="0"/>
              <a:t> </a:t>
            </a:r>
            <a:r>
              <a:rPr lang="it-IT" dirty="0" err="1"/>
              <a:t>picked</a:t>
            </a:r>
            <a:r>
              <a:rPr lang="it-IT" dirty="0"/>
              <a:t> </a:t>
            </a:r>
            <a:r>
              <a:rPr lang="it-IT" dirty="0" err="1"/>
              <a:t>apple</a:t>
            </a:r>
            <a:r>
              <a:rPr lang="it-IT" dirty="0"/>
              <a:t>.   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3795" y="2405449"/>
            <a:ext cx="4920049" cy="400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86306"/>
      </p:ext>
    </p:extLst>
  </p:cSld>
  <p:clrMapOvr>
    <a:masterClrMapping/>
  </p:clrMapOvr>
  <p:transition spd="slow">
    <p:cover/>
    <p:sndAc>
      <p:stSnd>
        <p:snd r:embed="rId2" name="chimes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500" dirty="0"/>
              <a:t>Maraschini Cherry – Almond paste </a:t>
            </a:r>
            <a:r>
              <a:rPr lang="it-IT" sz="3500" dirty="0" err="1"/>
              <a:t>filled</a:t>
            </a:r>
            <a:r>
              <a:rPr lang="it-IT" sz="3500" dirty="0"/>
              <a:t> with Cherry Jam</a:t>
            </a:r>
          </a:p>
        </p:txBody>
      </p:sp>
      <p:sp>
        <p:nvSpPr>
          <p:cNvPr id="5" name="Segnaposto contenut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Rich in </a:t>
            </a:r>
            <a:r>
              <a:rPr lang="it-IT" dirty="0" err="1"/>
              <a:t>Almonds</a:t>
            </a:r>
            <a:r>
              <a:rPr lang="it-IT" dirty="0"/>
              <a:t> 10% a </a:t>
            </a:r>
            <a:r>
              <a:rPr lang="it-IT" dirty="0" err="1"/>
              <a:t>softly</a:t>
            </a:r>
            <a:r>
              <a:rPr lang="it-IT" dirty="0"/>
              <a:t> paste with a red secret inside,  and </a:t>
            </a:r>
            <a:r>
              <a:rPr lang="it-IT" dirty="0" err="1"/>
              <a:t>everybody</a:t>
            </a:r>
            <a:r>
              <a:rPr lang="it-IT" dirty="0"/>
              <a:t> know the red </a:t>
            </a:r>
            <a:r>
              <a:rPr lang="it-IT" dirty="0" err="1"/>
              <a:t>is</a:t>
            </a:r>
            <a:r>
              <a:rPr lang="it-IT" dirty="0"/>
              <a:t> the </a:t>
            </a:r>
            <a:r>
              <a:rPr lang="it-IT" dirty="0" err="1"/>
              <a:t>colour</a:t>
            </a:r>
            <a:r>
              <a:rPr lang="it-IT" dirty="0"/>
              <a:t> of </a:t>
            </a:r>
            <a:r>
              <a:rPr lang="it-IT" dirty="0" err="1"/>
              <a:t>passion</a:t>
            </a:r>
            <a:r>
              <a:rPr lang="it-IT" dirty="0"/>
              <a:t>, </a:t>
            </a:r>
            <a:r>
              <a:rPr lang="it-IT" dirty="0" err="1"/>
              <a:t>our</a:t>
            </a:r>
            <a:r>
              <a:rPr lang="it-IT" dirty="0"/>
              <a:t> </a:t>
            </a:r>
            <a:r>
              <a:rPr lang="it-IT" dirty="0" err="1"/>
              <a:t>passion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a 45% cherry jam 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861" y="3196491"/>
            <a:ext cx="4994189" cy="3402017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009943"/>
            <a:ext cx="4712044" cy="3301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6118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  <p:sndAc>
          <p:stSnd>
            <p:snd r:embed="rId2" name="laser.wav"/>
          </p:stSnd>
        </p:sndAc>
      </p:transition>
    </mc:Choice>
    <mc:Fallback xmlns="">
      <p:transition spd="slow">
        <p:fade/>
        <p:sndAc>
          <p:stSnd>
            <p:snd r:embed="rId5" name="laser.wav"/>
          </p:stSnd>
        </p:sndAc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/>
              <a:t>Margherite – Biscuits with </a:t>
            </a:r>
            <a:r>
              <a:rPr lang="it-IT" sz="4000" dirty="0" err="1"/>
              <a:t>apricot</a:t>
            </a:r>
            <a:r>
              <a:rPr lang="it-IT" sz="4000" dirty="0"/>
              <a:t> and cherry jam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Doulbe</a:t>
            </a:r>
            <a:r>
              <a:rPr lang="it-IT" dirty="0"/>
              <a:t> </a:t>
            </a:r>
            <a:r>
              <a:rPr lang="it-IT" dirty="0" err="1"/>
              <a:t>flavour</a:t>
            </a:r>
            <a:r>
              <a:rPr lang="it-IT" dirty="0"/>
              <a:t> in the </a:t>
            </a:r>
            <a:r>
              <a:rPr lang="it-IT" dirty="0" err="1"/>
              <a:t>same</a:t>
            </a:r>
            <a:r>
              <a:rPr lang="it-IT" dirty="0"/>
              <a:t> pack, </a:t>
            </a:r>
            <a:r>
              <a:rPr lang="it-IT" dirty="0" err="1"/>
              <a:t>flour</a:t>
            </a:r>
            <a:r>
              <a:rPr lang="it-IT" dirty="0"/>
              <a:t>, </a:t>
            </a:r>
            <a:r>
              <a:rPr lang="it-IT" dirty="0" err="1"/>
              <a:t>eggs</a:t>
            </a:r>
            <a:r>
              <a:rPr lang="it-IT" dirty="0"/>
              <a:t>, </a:t>
            </a:r>
            <a:r>
              <a:rPr lang="it-IT" dirty="0" err="1"/>
              <a:t>magarine</a:t>
            </a:r>
            <a:r>
              <a:rPr lang="it-IT" dirty="0"/>
              <a:t>, cherry and </a:t>
            </a:r>
            <a:r>
              <a:rPr lang="it-IT" dirty="0" err="1"/>
              <a:t>apricot</a:t>
            </a:r>
            <a:r>
              <a:rPr lang="it-IT" dirty="0"/>
              <a:t> jam </a:t>
            </a:r>
            <a:r>
              <a:rPr lang="it-IT" dirty="0" err="1"/>
              <a:t>you</a:t>
            </a:r>
            <a:r>
              <a:rPr lang="it-IT" dirty="0"/>
              <a:t> </a:t>
            </a:r>
            <a:r>
              <a:rPr lang="it-IT" dirty="0" err="1"/>
              <a:t>chose</a:t>
            </a:r>
            <a:r>
              <a:rPr lang="it-IT" dirty="0"/>
              <a:t> </a:t>
            </a:r>
            <a:r>
              <a:rPr lang="it-IT" dirty="0" err="1"/>
              <a:t>your</a:t>
            </a:r>
            <a:r>
              <a:rPr lang="it-IT" dirty="0"/>
              <a:t> favorite one  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5830" y="2758830"/>
            <a:ext cx="5286608" cy="3553069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477" y="2821353"/>
            <a:ext cx="4055076" cy="3655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881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  <p:sndAc>
          <p:stSnd>
            <p:snd r:embed="rId2" name="wind.wav"/>
          </p:stSnd>
        </p:sndAc>
      </p:transition>
    </mc:Choice>
    <mc:Fallback xmlns="">
      <p:transition spd="slow">
        <p:fade/>
        <p:sndAc>
          <p:stSnd>
            <p:snd r:embed="rId5" name="wind.wav"/>
          </p:stSnd>
        </p:sndAc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Ricciarelli – Almond paste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older</a:t>
            </a:r>
            <a:r>
              <a:rPr lang="it-IT" dirty="0"/>
              <a:t> of </a:t>
            </a:r>
            <a:r>
              <a:rPr lang="it-IT" dirty="0" err="1"/>
              <a:t>Tuscany</a:t>
            </a:r>
            <a:r>
              <a:rPr lang="it-IT" dirty="0"/>
              <a:t> </a:t>
            </a:r>
            <a:r>
              <a:rPr lang="it-IT" dirty="0" err="1"/>
              <a:t>traditional</a:t>
            </a:r>
            <a:r>
              <a:rPr lang="it-IT" dirty="0"/>
              <a:t> </a:t>
            </a:r>
            <a:r>
              <a:rPr lang="it-IT" dirty="0" err="1"/>
              <a:t>sweets</a:t>
            </a:r>
            <a:r>
              <a:rPr lang="it-IT" dirty="0"/>
              <a:t>, </a:t>
            </a:r>
            <a:r>
              <a:rPr lang="it-IT" dirty="0" err="1"/>
              <a:t>its</a:t>
            </a:r>
            <a:r>
              <a:rPr lang="it-IT" dirty="0"/>
              <a:t> name </a:t>
            </a:r>
            <a:r>
              <a:rPr lang="it-IT" dirty="0" err="1"/>
              <a:t>is</a:t>
            </a:r>
            <a:r>
              <a:rPr lang="it-IT" dirty="0"/>
              <a:t> Ricciarelli, first </a:t>
            </a:r>
            <a:r>
              <a:rPr lang="it-IT" dirty="0" err="1"/>
              <a:t>quality</a:t>
            </a:r>
            <a:r>
              <a:rPr lang="it-IT" dirty="0"/>
              <a:t> </a:t>
            </a:r>
            <a:r>
              <a:rPr lang="it-IT" dirty="0" err="1"/>
              <a:t>almonds</a:t>
            </a:r>
            <a:r>
              <a:rPr lang="it-IT" dirty="0"/>
              <a:t> mixed with white </a:t>
            </a:r>
            <a:r>
              <a:rPr lang="it-IT" dirty="0" err="1"/>
              <a:t>eggs</a:t>
            </a:r>
            <a:r>
              <a:rPr lang="it-IT" dirty="0"/>
              <a:t>, </a:t>
            </a:r>
            <a:r>
              <a:rPr lang="it-IT" dirty="0" err="1"/>
              <a:t>levening</a:t>
            </a:r>
            <a:r>
              <a:rPr lang="it-IT" dirty="0"/>
              <a:t> for 1 hour for the </a:t>
            </a:r>
            <a:r>
              <a:rPr lang="it-IT" dirty="0" err="1"/>
              <a:t>perfect</a:t>
            </a:r>
            <a:r>
              <a:rPr lang="it-IT" dirty="0"/>
              <a:t> </a:t>
            </a:r>
            <a:r>
              <a:rPr lang="it-IT" dirty="0" err="1"/>
              <a:t>softness</a:t>
            </a:r>
            <a:r>
              <a:rPr lang="it-IT" dirty="0"/>
              <a:t>. 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3605" y="2946400"/>
            <a:ext cx="4782118" cy="3744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50117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  <p:sndAc>
          <p:stSnd>
            <p:snd r:embed="rId2" name="hammer.wav"/>
          </p:stSnd>
        </p:sndAc>
      </p:transition>
    </mc:Choice>
    <mc:Fallback xmlns="">
      <p:transition spd="slow">
        <p:fade/>
        <p:sndAc>
          <p:stSnd>
            <p:snd r:embed="rId4" name="hammer.wav"/>
          </p:stSnd>
        </p:sndAc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Cantuccini – </a:t>
            </a:r>
            <a:r>
              <a:rPr lang="it-IT" dirty="0" err="1"/>
              <a:t>Typical</a:t>
            </a:r>
            <a:r>
              <a:rPr lang="it-IT" dirty="0"/>
              <a:t> </a:t>
            </a:r>
            <a:r>
              <a:rPr lang="it-IT" dirty="0" err="1"/>
              <a:t>Italian</a:t>
            </a:r>
            <a:r>
              <a:rPr lang="it-IT" dirty="0"/>
              <a:t> Biscuits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most</a:t>
            </a:r>
            <a:r>
              <a:rPr lang="it-IT" dirty="0"/>
              <a:t> </a:t>
            </a:r>
            <a:r>
              <a:rPr lang="it-IT" dirty="0" err="1"/>
              <a:t>famous</a:t>
            </a:r>
            <a:r>
              <a:rPr lang="it-IT" dirty="0"/>
              <a:t> </a:t>
            </a:r>
            <a:r>
              <a:rPr lang="it-IT" dirty="0" err="1"/>
              <a:t>italian</a:t>
            </a:r>
            <a:r>
              <a:rPr lang="it-IT" dirty="0"/>
              <a:t> cookies with 25% of </a:t>
            </a:r>
            <a:r>
              <a:rPr lang="it-IT" dirty="0" err="1"/>
              <a:t>whole</a:t>
            </a:r>
            <a:r>
              <a:rPr lang="it-IT" dirty="0"/>
              <a:t> </a:t>
            </a:r>
            <a:r>
              <a:rPr lang="it-IT" dirty="0" err="1"/>
              <a:t>almond</a:t>
            </a:r>
            <a:r>
              <a:rPr lang="it-IT" dirty="0"/>
              <a:t> </a:t>
            </a:r>
            <a:r>
              <a:rPr lang="it-IT" dirty="0" err="1"/>
              <a:t>rosted</a:t>
            </a:r>
            <a:r>
              <a:rPr lang="it-IT" dirty="0"/>
              <a:t> </a:t>
            </a:r>
            <a:r>
              <a:rPr lang="it-IT" dirty="0" err="1"/>
              <a:t>this</a:t>
            </a:r>
            <a:r>
              <a:rPr lang="it-IT" dirty="0"/>
              <a:t> product </a:t>
            </a:r>
            <a:r>
              <a:rPr lang="it-IT" dirty="0" err="1"/>
              <a:t>could</a:t>
            </a:r>
            <a:r>
              <a:rPr lang="it-IT" dirty="0"/>
              <a:t> be </a:t>
            </a:r>
            <a:r>
              <a:rPr lang="it-IT" dirty="0" err="1"/>
              <a:t>thinked</a:t>
            </a:r>
            <a:r>
              <a:rPr lang="it-IT" dirty="0"/>
              <a:t> like a pass in the </a:t>
            </a:r>
            <a:r>
              <a:rPr lang="it-IT" dirty="0" err="1"/>
              <a:t>past</a:t>
            </a:r>
            <a:r>
              <a:rPr lang="it-IT" dirty="0"/>
              <a:t>, </a:t>
            </a:r>
            <a:r>
              <a:rPr lang="it-IT" dirty="0" err="1"/>
              <a:t>it</a:t>
            </a:r>
            <a:r>
              <a:rPr lang="it-IT" dirty="0"/>
              <a:t> </a:t>
            </a:r>
            <a:r>
              <a:rPr lang="it-IT" dirty="0" err="1"/>
              <a:t>was</a:t>
            </a:r>
            <a:r>
              <a:rPr lang="it-IT" dirty="0"/>
              <a:t> </a:t>
            </a:r>
            <a:r>
              <a:rPr lang="it-IT" dirty="0" err="1"/>
              <a:t>used</a:t>
            </a:r>
            <a:r>
              <a:rPr lang="it-IT" dirty="0"/>
              <a:t> </a:t>
            </a:r>
            <a:r>
              <a:rPr lang="it-IT" dirty="0" err="1"/>
              <a:t>during</a:t>
            </a:r>
            <a:r>
              <a:rPr lang="it-IT" dirty="0"/>
              <a:t> the trade travel, in the middle of </a:t>
            </a:r>
            <a:r>
              <a:rPr lang="it-IT" dirty="0" err="1"/>
              <a:t>Medieval</a:t>
            </a:r>
            <a:r>
              <a:rPr lang="it-IT" dirty="0"/>
              <a:t> time, </a:t>
            </a:r>
            <a:r>
              <a:rPr lang="it-IT" dirty="0" err="1"/>
              <a:t>exactly</a:t>
            </a:r>
            <a:r>
              <a:rPr lang="it-IT" dirty="0"/>
              <a:t> like a snack. </a:t>
            </a:r>
          </a:p>
          <a:p>
            <a:endParaRPr lang="it-IT" dirty="0"/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3865" y="2957384"/>
            <a:ext cx="3676135" cy="3354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7084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  <p:sndAc>
          <p:stSnd>
            <p:snd r:embed="rId2" name="breeze.wav"/>
          </p:stSnd>
        </p:sndAc>
      </p:transition>
    </mc:Choice>
    <mc:Fallback xmlns="">
      <p:transition spd="slow">
        <p:fade/>
        <p:sndAc>
          <p:stSnd>
            <p:snd r:embed="rId4" name="breeze.wav"/>
          </p:stSnd>
        </p:sndAc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Cantuccini </a:t>
            </a:r>
            <a:r>
              <a:rPr lang="it-IT" dirty="0" err="1"/>
              <a:t>Ciok</a:t>
            </a:r>
            <a:r>
              <a:rPr lang="it-IT" dirty="0"/>
              <a:t> – </a:t>
            </a:r>
            <a:r>
              <a:rPr lang="it-IT" dirty="0" err="1"/>
              <a:t>Coated</a:t>
            </a:r>
            <a:r>
              <a:rPr lang="it-IT" dirty="0"/>
              <a:t> Cantuccini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most</a:t>
            </a:r>
            <a:r>
              <a:rPr lang="it-IT" dirty="0"/>
              <a:t> </a:t>
            </a:r>
            <a:r>
              <a:rPr lang="it-IT" dirty="0" err="1"/>
              <a:t>famous</a:t>
            </a:r>
            <a:r>
              <a:rPr lang="it-IT" dirty="0"/>
              <a:t> </a:t>
            </a:r>
            <a:r>
              <a:rPr lang="it-IT" dirty="0" err="1"/>
              <a:t>italian</a:t>
            </a:r>
            <a:r>
              <a:rPr lang="it-IT" dirty="0"/>
              <a:t> cookies with 25% of </a:t>
            </a:r>
            <a:r>
              <a:rPr lang="it-IT" dirty="0" err="1"/>
              <a:t>whole</a:t>
            </a:r>
            <a:r>
              <a:rPr lang="it-IT" dirty="0"/>
              <a:t> </a:t>
            </a:r>
            <a:r>
              <a:rPr lang="it-IT" dirty="0" err="1"/>
              <a:t>almond</a:t>
            </a:r>
            <a:r>
              <a:rPr lang="it-IT" dirty="0"/>
              <a:t> </a:t>
            </a:r>
            <a:r>
              <a:rPr lang="it-IT" dirty="0" err="1"/>
              <a:t>rosted</a:t>
            </a:r>
            <a:r>
              <a:rPr lang="it-IT" dirty="0"/>
              <a:t> </a:t>
            </a:r>
            <a:r>
              <a:rPr lang="it-IT" dirty="0" err="1"/>
              <a:t>renewed</a:t>
            </a:r>
            <a:r>
              <a:rPr lang="it-IT" dirty="0"/>
              <a:t> in a new </a:t>
            </a:r>
            <a:r>
              <a:rPr lang="it-IT" dirty="0" err="1"/>
              <a:t>version</a:t>
            </a:r>
            <a:r>
              <a:rPr lang="it-IT" dirty="0"/>
              <a:t> with </a:t>
            </a:r>
            <a:r>
              <a:rPr lang="it-IT" dirty="0" err="1"/>
              <a:t>choccolate</a:t>
            </a:r>
            <a:r>
              <a:rPr lang="it-IT" dirty="0"/>
              <a:t> coating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498" y="3008923"/>
            <a:ext cx="4195119" cy="3426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5093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  <p:sndAc>
          <p:stSnd>
            <p:snd r:embed="rId2" name="suction.wav"/>
          </p:stSnd>
        </p:sndAc>
      </p:transition>
    </mc:Choice>
    <mc:Fallback xmlns="">
      <p:transition spd="slow">
        <p:fade/>
        <p:sndAc>
          <p:stSnd>
            <p:snd r:embed="rId4" name="suction.wav"/>
          </p:stSnd>
        </p:sndAc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Logistic</a:t>
            </a:r>
            <a:r>
              <a:rPr lang="it-IT" dirty="0"/>
              <a:t> </a:t>
            </a:r>
            <a:r>
              <a:rPr lang="it-IT" dirty="0" err="1"/>
              <a:t>Details</a:t>
            </a:r>
            <a:r>
              <a:rPr lang="it-IT" dirty="0"/>
              <a:t>	</a:t>
            </a:r>
          </a:p>
        </p:txBody>
      </p:sp>
      <p:pic>
        <p:nvPicPr>
          <p:cNvPr id="5" name="Segnaposto immagine 4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25" r="4225"/>
          <a:stretch>
            <a:fillRect/>
          </a:stretch>
        </p:blipFill>
        <p:spPr>
          <a:xfrm>
            <a:off x="5183188" y="995363"/>
            <a:ext cx="6172200" cy="4873625"/>
          </a:xfrm>
        </p:spPr>
      </p:pic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it-IT" dirty="0"/>
              <a:t>Boxes </a:t>
            </a:r>
            <a:r>
              <a:rPr lang="it-IT" dirty="0" err="1"/>
              <a:t>composed</a:t>
            </a:r>
            <a:r>
              <a:rPr lang="it-IT" dirty="0"/>
              <a:t> by 6 sell </a:t>
            </a:r>
            <a:r>
              <a:rPr lang="it-IT" dirty="0" err="1"/>
              <a:t>unit</a:t>
            </a:r>
            <a:endParaRPr lang="it-IT" dirty="0"/>
          </a:p>
          <a:p>
            <a:r>
              <a:rPr lang="it-IT" dirty="0"/>
              <a:t>Pallet </a:t>
            </a:r>
            <a:r>
              <a:rPr lang="it-IT" dirty="0" err="1"/>
              <a:t>composed</a:t>
            </a:r>
            <a:r>
              <a:rPr lang="it-IT" dirty="0"/>
              <a:t> by 260 boxes</a:t>
            </a:r>
          </a:p>
          <a:p>
            <a:r>
              <a:rPr lang="it-IT" dirty="0" err="1"/>
              <a:t>Leyer</a:t>
            </a:r>
            <a:r>
              <a:rPr lang="it-IT" dirty="0"/>
              <a:t> for pallet 20</a:t>
            </a:r>
          </a:p>
          <a:p>
            <a:r>
              <a:rPr lang="it-IT" dirty="0"/>
              <a:t>Boxes for </a:t>
            </a:r>
            <a:r>
              <a:rPr lang="it-IT" dirty="0" err="1"/>
              <a:t>leyer</a:t>
            </a:r>
            <a:r>
              <a:rPr lang="it-IT" dirty="0"/>
              <a:t> 13</a:t>
            </a:r>
          </a:p>
          <a:p>
            <a:r>
              <a:rPr lang="it-IT" dirty="0"/>
              <a:t>Pallet per container 20’  10pallet</a:t>
            </a:r>
          </a:p>
          <a:p>
            <a:r>
              <a:rPr lang="it-IT" dirty="0"/>
              <a:t>Pallet per container 40’  21pallet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680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ndAc>
          <p:stSnd>
            <p:snd r:embed="rId2" name="drumroll.wav"/>
          </p:stSnd>
        </p:sndAc>
      </p:transition>
    </mc:Choice>
    <mc:Fallback xmlns="">
      <p:transition spd="slow">
        <p:sndAc>
          <p:stSnd>
            <p:snd r:embed="rId4" name="drumroll.wav"/>
          </p:stSnd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Well-made products, timeless good taste</a:t>
            </a:r>
            <a:r>
              <a:rPr lang="it-IT" dirty="0"/>
              <a:t/>
            </a:r>
            <a:br>
              <a:rPr lang="it-IT" dirty="0"/>
            </a:br>
            <a:r>
              <a:rPr lang="it-IT" dirty="0"/>
              <a:t>From 1957 to </a:t>
            </a:r>
            <a:r>
              <a:rPr lang="it-IT" dirty="0" err="1"/>
              <a:t>Now</a:t>
            </a:r>
            <a:endParaRPr lang="it-IT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58194"/>
            <a:ext cx="5181600" cy="3886200"/>
          </a:xfrm>
        </p:spPr>
      </p:pic>
      <p:pic>
        <p:nvPicPr>
          <p:cNvPr id="6" name="Segnaposto contenuto 5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199" y="2059447"/>
            <a:ext cx="5430795" cy="3883694"/>
          </a:xfrm>
        </p:spPr>
      </p:pic>
    </p:spTree>
    <p:extLst>
      <p:ext uri="{BB962C8B-B14F-4D97-AF65-F5344CB8AC3E}">
        <p14:creationId xmlns:p14="http://schemas.microsoft.com/office/powerpoint/2010/main" val="426825666"/>
      </p:ext>
    </p:extLst>
  </p:cSld>
  <p:clrMapOvr>
    <a:masterClrMapping/>
  </p:clrMapOvr>
  <p:transition spd="slow">
    <p:wheel spokes="1"/>
    <p:sndAc>
      <p:stSnd>
        <p:snd r:embed="rId2" name="drumroll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127FD01-A069-4177-9F96-EBA706A150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Tradition</a:t>
            </a:r>
            <a:r>
              <a:rPr lang="it-IT" dirty="0"/>
              <a:t> of </a:t>
            </a:r>
            <a:r>
              <a:rPr lang="it-IT" dirty="0" err="1"/>
              <a:t>our</a:t>
            </a:r>
            <a:r>
              <a:rPr lang="it-IT" dirty="0"/>
              <a:t> Land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our</a:t>
            </a:r>
            <a:r>
              <a:rPr lang="it-IT" dirty="0"/>
              <a:t> Future 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9C03C7BC-11B4-4066-BE61-2116E80120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 fontAlgn="base"/>
            <a:r>
              <a:rPr lang="en-US" dirty="0">
                <a:latin typeface="Open Sans"/>
              </a:rPr>
              <a:t>A Beautiful Land </a:t>
            </a:r>
            <a:endParaRPr lang="en-US" i="0" dirty="0">
              <a:effectLst/>
              <a:latin typeface="Open Sans"/>
            </a:endParaRP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266BB223-D512-4C7D-B285-80508975B8B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it-IT" sz="1100" dirty="0" err="1"/>
              <a:t>Tuscany</a:t>
            </a:r>
            <a:r>
              <a:rPr lang="it-IT" sz="1100" dirty="0"/>
              <a:t> </a:t>
            </a:r>
            <a:r>
              <a:rPr lang="it-IT" sz="1100" dirty="0" err="1"/>
              <a:t>has</a:t>
            </a:r>
            <a:r>
              <a:rPr lang="it-IT" sz="1100" dirty="0"/>
              <a:t> </a:t>
            </a:r>
            <a:r>
              <a:rPr lang="it-IT" sz="1100" dirty="0" err="1"/>
              <a:t>had</a:t>
            </a:r>
            <a:r>
              <a:rPr lang="it-IT" sz="1100" dirty="0"/>
              <a:t> from </a:t>
            </a:r>
            <a:r>
              <a:rPr lang="it-IT" sz="1100" dirty="0" err="1"/>
              <a:t>ever</a:t>
            </a:r>
            <a:r>
              <a:rPr lang="it-IT" sz="1100" dirty="0"/>
              <a:t> a strong </a:t>
            </a:r>
            <a:r>
              <a:rPr lang="it-IT" sz="1100" dirty="0" err="1"/>
              <a:t>traditional</a:t>
            </a:r>
            <a:r>
              <a:rPr lang="it-IT" sz="1100" dirty="0"/>
              <a:t> farmer colture </a:t>
            </a:r>
            <a:r>
              <a:rPr lang="it-IT" sz="1100" dirty="0" err="1"/>
              <a:t>mainly</a:t>
            </a:r>
            <a:r>
              <a:rPr lang="it-IT" sz="1100" dirty="0"/>
              <a:t> in the food. </a:t>
            </a:r>
            <a:r>
              <a:rPr lang="it-IT" sz="1100" dirty="0" err="1"/>
              <a:t>Mainly</a:t>
            </a:r>
            <a:r>
              <a:rPr lang="it-IT" sz="1100" dirty="0"/>
              <a:t> in Siena, the </a:t>
            </a:r>
            <a:r>
              <a:rPr lang="it-IT" sz="1100" dirty="0" err="1"/>
              <a:t>tradition</a:t>
            </a:r>
            <a:r>
              <a:rPr lang="it-IT" sz="1100" dirty="0"/>
              <a:t> </a:t>
            </a:r>
            <a:r>
              <a:rPr lang="it-IT" sz="1100" dirty="0" err="1"/>
              <a:t>developed</a:t>
            </a:r>
            <a:r>
              <a:rPr lang="it-IT" sz="1100" dirty="0"/>
              <a:t> </a:t>
            </a:r>
            <a:r>
              <a:rPr lang="it-IT" sz="1100" dirty="0" err="1"/>
              <a:t>many</a:t>
            </a:r>
            <a:r>
              <a:rPr lang="it-IT" sz="1100" dirty="0"/>
              <a:t> </a:t>
            </a:r>
            <a:r>
              <a:rPr lang="it-IT" sz="1100" dirty="0" err="1"/>
              <a:t>kind</a:t>
            </a:r>
            <a:r>
              <a:rPr lang="it-IT" sz="1100" dirty="0"/>
              <a:t> of </a:t>
            </a:r>
            <a:r>
              <a:rPr lang="it-IT" sz="1100" dirty="0" err="1"/>
              <a:t>sweets</a:t>
            </a:r>
            <a:r>
              <a:rPr lang="it-IT" sz="1100" dirty="0"/>
              <a:t> </a:t>
            </a:r>
            <a:r>
              <a:rPr lang="it-IT" sz="1100" dirty="0" err="1"/>
              <a:t>as</a:t>
            </a:r>
            <a:r>
              <a:rPr lang="it-IT" sz="1100" dirty="0"/>
              <a:t> Cantuccini, Ricciarelli and Cavallucci, </a:t>
            </a:r>
            <a:r>
              <a:rPr lang="it-IT" sz="1100" dirty="0" err="1"/>
              <a:t>all</a:t>
            </a:r>
            <a:r>
              <a:rPr lang="it-IT" sz="1100" dirty="0"/>
              <a:t> of </a:t>
            </a:r>
            <a:r>
              <a:rPr lang="it-IT" sz="1100" dirty="0" err="1"/>
              <a:t>that</a:t>
            </a:r>
            <a:r>
              <a:rPr lang="it-IT" sz="1100" dirty="0"/>
              <a:t> </a:t>
            </a:r>
            <a:r>
              <a:rPr lang="it-IT" sz="1100" dirty="0" err="1"/>
              <a:t>was</a:t>
            </a:r>
            <a:r>
              <a:rPr lang="it-IT" sz="1100" dirty="0"/>
              <a:t> the </a:t>
            </a:r>
            <a:r>
              <a:rPr lang="it-IT" sz="1100" dirty="0" err="1"/>
              <a:t>resoult</a:t>
            </a:r>
            <a:r>
              <a:rPr lang="it-IT" sz="1100" dirty="0"/>
              <a:t> of </a:t>
            </a:r>
            <a:r>
              <a:rPr lang="it-IT" sz="1100" dirty="0" err="1"/>
              <a:t>old</a:t>
            </a:r>
            <a:r>
              <a:rPr lang="it-IT" sz="1100" dirty="0"/>
              <a:t> </a:t>
            </a:r>
            <a:r>
              <a:rPr lang="it-IT" sz="1100" dirty="0" err="1"/>
              <a:t>recipes</a:t>
            </a:r>
            <a:r>
              <a:rPr lang="it-IT" sz="1100" dirty="0"/>
              <a:t> made from </a:t>
            </a:r>
            <a:r>
              <a:rPr lang="it-IT" sz="1100" dirty="0" err="1"/>
              <a:t>ancient</a:t>
            </a:r>
            <a:r>
              <a:rPr lang="it-IT" sz="1100" dirty="0"/>
              <a:t> </a:t>
            </a:r>
            <a:r>
              <a:rPr lang="it-IT" sz="1100" dirty="0" err="1"/>
              <a:t>pharmacists</a:t>
            </a:r>
            <a:r>
              <a:rPr lang="it-IT" sz="1100" dirty="0"/>
              <a:t> </a:t>
            </a:r>
            <a:r>
              <a:rPr lang="it-IT" sz="1100" dirty="0" err="1"/>
              <a:t>called</a:t>
            </a:r>
            <a:r>
              <a:rPr lang="it-IT" sz="1100" dirty="0"/>
              <a:t> SPEZIALI. Some of </a:t>
            </a:r>
            <a:r>
              <a:rPr lang="it-IT" sz="1100" dirty="0" err="1"/>
              <a:t>those</a:t>
            </a:r>
            <a:r>
              <a:rPr lang="it-IT" sz="1100" dirty="0"/>
              <a:t> secret </a:t>
            </a:r>
            <a:r>
              <a:rPr lang="it-IT" sz="1100" dirty="0" err="1"/>
              <a:t>recipes</a:t>
            </a:r>
            <a:r>
              <a:rPr lang="it-IT" sz="1100" dirty="0"/>
              <a:t> are </a:t>
            </a:r>
            <a:r>
              <a:rPr lang="it-IT" sz="1100" dirty="0" err="1"/>
              <a:t>arrived</a:t>
            </a:r>
            <a:r>
              <a:rPr lang="it-IT" sz="1100" dirty="0"/>
              <a:t> to </a:t>
            </a:r>
            <a:r>
              <a:rPr lang="it-IT" sz="1100" dirty="0" err="1"/>
              <a:t>us</a:t>
            </a:r>
            <a:r>
              <a:rPr lang="it-IT" sz="1100" dirty="0"/>
              <a:t> and </a:t>
            </a:r>
            <a:r>
              <a:rPr lang="it-IT" sz="1100" dirty="0" err="1"/>
              <a:t>we</a:t>
            </a:r>
            <a:r>
              <a:rPr lang="it-IT" sz="1100" dirty="0"/>
              <a:t>  </a:t>
            </a:r>
            <a:r>
              <a:rPr lang="it-IT" sz="1100" dirty="0" err="1"/>
              <a:t>custody</a:t>
            </a:r>
            <a:r>
              <a:rPr lang="it-IT" sz="1100" dirty="0"/>
              <a:t> </a:t>
            </a:r>
            <a:r>
              <a:rPr lang="it-IT" sz="1100" dirty="0" err="1"/>
              <a:t>gelously</a:t>
            </a:r>
            <a:r>
              <a:rPr lang="it-IT" sz="1100" dirty="0"/>
              <a:t> inside </a:t>
            </a:r>
            <a:r>
              <a:rPr lang="it-IT" sz="1100" dirty="0" err="1"/>
              <a:t>our</a:t>
            </a:r>
            <a:r>
              <a:rPr lang="it-IT" sz="1100" dirty="0"/>
              <a:t> products.        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0E432D44-FDD0-49CC-B57F-62A7840BA8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2690446" cy="823912"/>
          </a:xfrm>
        </p:spPr>
        <p:txBody>
          <a:bodyPr>
            <a:normAutofit/>
          </a:bodyPr>
          <a:lstStyle/>
          <a:p>
            <a:r>
              <a:rPr lang="it-IT" dirty="0"/>
              <a:t>News from the </a:t>
            </a:r>
            <a:r>
              <a:rPr lang="it-IT" dirty="0" err="1"/>
              <a:t>past</a:t>
            </a:r>
            <a:endParaRPr lang="it-IT" dirty="0"/>
          </a:p>
        </p:txBody>
      </p:sp>
      <p:pic>
        <p:nvPicPr>
          <p:cNvPr id="10" name="Segnaposto contenuto 9">
            <a:extLst>
              <a:ext uri="{FF2B5EF4-FFF2-40B4-BE49-F238E27FC236}">
                <a16:creationId xmlns:a16="http://schemas.microsoft.com/office/drawing/2014/main" xmlns="" id="{1F3A9A19-8730-44DF-B744-392C8A7306FF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466" y="4717088"/>
            <a:ext cx="2015025" cy="1369218"/>
          </a:xfr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xmlns="" id="{5F70F6F5-E04F-48C7-89D9-A8BF08444D27}"/>
              </a:ext>
            </a:extLst>
          </p:cNvPr>
          <p:cNvSpPr txBox="1"/>
          <p:nvPr/>
        </p:nvSpPr>
        <p:spPr>
          <a:xfrm>
            <a:off x="6096000" y="2608431"/>
            <a:ext cx="283112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en-US" sz="1100" b="0" i="0" dirty="0">
                <a:solidFill>
                  <a:srgbClr val="666666"/>
                </a:solidFill>
                <a:effectLst/>
                <a:latin typeface="Open Sans"/>
              </a:rPr>
              <a:t>In San </a:t>
            </a:r>
            <a:r>
              <a:rPr lang="en-US" sz="1100" b="0" i="0" dirty="0" err="1">
                <a:solidFill>
                  <a:srgbClr val="666666"/>
                </a:solidFill>
                <a:effectLst/>
                <a:latin typeface="Open Sans"/>
              </a:rPr>
              <a:t>Gimignano</a:t>
            </a:r>
            <a:r>
              <a:rPr lang="en-US" sz="1100" b="0" i="0" dirty="0">
                <a:solidFill>
                  <a:srgbClr val="666666"/>
                </a:solidFill>
                <a:effectLst/>
                <a:latin typeface="Open Sans"/>
              </a:rPr>
              <a:t>, 1957, together with two partners, </a:t>
            </a:r>
            <a:r>
              <a:rPr lang="en-US" sz="1100" b="0" i="0" dirty="0" err="1">
                <a:solidFill>
                  <a:srgbClr val="666666"/>
                </a:solidFill>
                <a:effectLst/>
                <a:latin typeface="Open Sans"/>
              </a:rPr>
              <a:t>Giosuè</a:t>
            </a:r>
            <a:r>
              <a:rPr lang="en-US" sz="1100" b="0" i="0" dirty="0">
                <a:solidFill>
                  <a:srgbClr val="666666"/>
                </a:solidFill>
                <a:effectLst/>
                <a:latin typeface="Open Sans"/>
              </a:rPr>
              <a:t> </a:t>
            </a:r>
            <a:r>
              <a:rPr lang="en-US" sz="1100" b="0" i="0" dirty="0" err="1">
                <a:solidFill>
                  <a:srgbClr val="666666"/>
                </a:solidFill>
                <a:effectLst/>
                <a:latin typeface="Open Sans"/>
              </a:rPr>
              <a:t>Settefonti</a:t>
            </a:r>
            <a:r>
              <a:rPr lang="en-US" sz="1100" b="0" i="0" dirty="0">
                <a:solidFill>
                  <a:srgbClr val="666666"/>
                </a:solidFill>
                <a:effectLst/>
                <a:latin typeface="Open Sans"/>
              </a:rPr>
              <a:t> established a bakery that produced typical cakes and of the Siena area, and </a:t>
            </a:r>
            <a:r>
              <a:rPr lang="en-US" sz="1100" b="0" i="0" dirty="0" err="1">
                <a:solidFill>
                  <a:srgbClr val="666666"/>
                </a:solidFill>
                <a:effectLst/>
                <a:latin typeface="Open Sans"/>
              </a:rPr>
              <a:t>specialised</a:t>
            </a:r>
            <a:r>
              <a:rPr lang="en-US" sz="1100" b="0" i="0" dirty="0">
                <a:solidFill>
                  <a:srgbClr val="666666"/>
                </a:solidFill>
                <a:effectLst/>
                <a:latin typeface="Open Sans"/>
              </a:rPr>
              <a:t> in special occasions.</a:t>
            </a:r>
          </a:p>
          <a:p>
            <a:pPr algn="ctr" fontAlgn="base"/>
            <a:r>
              <a:rPr lang="en-US" sz="1100" b="0" i="0" dirty="0">
                <a:solidFill>
                  <a:srgbClr val="666666"/>
                </a:solidFill>
                <a:effectLst/>
                <a:latin typeface="Open Sans"/>
              </a:rPr>
              <a:t>It was called the INDUSTRIA DOLCIARIA.</a:t>
            </a:r>
          </a:p>
          <a:p>
            <a:pPr algn="ctr" fontAlgn="base"/>
            <a:r>
              <a:rPr lang="en-US" sz="1100" b="0" i="0" dirty="0">
                <a:solidFill>
                  <a:srgbClr val="666666"/>
                </a:solidFill>
                <a:effectLst/>
                <a:latin typeface="Open Sans"/>
              </a:rPr>
              <a:t>It changed its name to BRISTOT just a few years later, in 1963, when the business was joined by a wealthy grandson of </a:t>
            </a:r>
            <a:r>
              <a:rPr lang="en-US" sz="1100" b="0" i="0" dirty="0" err="1">
                <a:solidFill>
                  <a:srgbClr val="666666"/>
                </a:solidFill>
                <a:effectLst/>
                <a:latin typeface="Open Sans"/>
              </a:rPr>
              <a:t>Giosuè</a:t>
            </a:r>
            <a:r>
              <a:rPr lang="en-US" sz="1100" b="0" i="0" dirty="0">
                <a:solidFill>
                  <a:srgbClr val="666666"/>
                </a:solidFill>
                <a:effectLst/>
                <a:latin typeface="Open Sans"/>
              </a:rPr>
              <a:t>, whose surname was BRISTOT. In the years that followed, the company worked, prospered and grew until 2012, when I took on the burden and the </a:t>
            </a:r>
            <a:r>
              <a:rPr lang="en-US" sz="1100" b="0" i="0" dirty="0" err="1">
                <a:solidFill>
                  <a:srgbClr val="666666"/>
                </a:solidFill>
                <a:effectLst/>
                <a:latin typeface="Open Sans"/>
              </a:rPr>
              <a:t>honour</a:t>
            </a:r>
            <a:r>
              <a:rPr lang="en-US" sz="1100" b="0" i="0" dirty="0">
                <a:solidFill>
                  <a:srgbClr val="666666"/>
                </a:solidFill>
                <a:effectLst/>
                <a:latin typeface="Open Sans"/>
              </a:rPr>
              <a:t> of continuing to run this very traditional bakery that churns out cakes and </a:t>
            </a:r>
            <a:r>
              <a:rPr lang="en-US" sz="1100" b="0" i="0" dirty="0" err="1">
                <a:solidFill>
                  <a:srgbClr val="666666"/>
                </a:solidFill>
                <a:effectLst/>
                <a:latin typeface="Open Sans"/>
              </a:rPr>
              <a:t>savoury</a:t>
            </a:r>
            <a:r>
              <a:rPr lang="en-US" sz="1100" b="0" i="0" dirty="0">
                <a:solidFill>
                  <a:srgbClr val="666666"/>
                </a:solidFill>
                <a:effectLst/>
                <a:latin typeface="Open Sans"/>
              </a:rPr>
              <a:t> products using manual skills and techniques that have been passed down through the ages.</a:t>
            </a:r>
          </a:p>
          <a:p>
            <a:pPr algn="ctr" fontAlgn="base"/>
            <a:r>
              <a:rPr lang="en-US" sz="1100" dirty="0">
                <a:solidFill>
                  <a:srgbClr val="666666"/>
                </a:solidFill>
                <a:latin typeface="Open Sans"/>
              </a:rPr>
              <a:t>Gianni </a:t>
            </a:r>
            <a:r>
              <a:rPr lang="en-US" sz="1100" dirty="0" err="1">
                <a:solidFill>
                  <a:srgbClr val="666666"/>
                </a:solidFill>
                <a:latin typeface="Open Sans"/>
              </a:rPr>
              <a:t>Pieragnoli</a:t>
            </a:r>
            <a:endParaRPr lang="en-US" sz="1100" b="0" i="0" dirty="0">
              <a:solidFill>
                <a:srgbClr val="666666"/>
              </a:solidFill>
              <a:effectLst/>
              <a:latin typeface="Open Sans"/>
            </a:endParaRPr>
          </a:p>
          <a:p>
            <a:endParaRPr lang="it-IT" sz="1100" dirty="0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xmlns="" id="{36828B16-6385-4115-A545-514E74E957E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5550" y="2505075"/>
            <a:ext cx="2868246" cy="3745477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xmlns="" id="{BCF442DB-DB14-47AF-8ABB-A0C9752099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466" y="3429000"/>
            <a:ext cx="2015025" cy="1250212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xmlns="" id="{156B996A-66B9-4788-9AD9-5B2177FC4E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300" y="3429000"/>
            <a:ext cx="2685714" cy="2657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650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:sndAc>
          <p:stSnd>
            <p:snd r:embed="rId2" name="drumroll.wav"/>
          </p:stSnd>
        </p:sndAc>
      </p:transition>
    </mc:Choice>
    <mc:Fallback xmlns="">
      <p:transition spd="slow">
        <p:sndAc>
          <p:stSnd>
            <p:snd r:embed="rId7" name="drumroll.wav"/>
          </p:stSnd>
        </p:sndAc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879231"/>
          </a:xfrm>
        </p:spPr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Filling</a:t>
            </a:r>
            <a:r>
              <a:rPr lang="it-IT" dirty="0"/>
              <a:t>			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1336431"/>
            <a:ext cx="3932237" cy="3811588"/>
          </a:xfrm>
        </p:spPr>
        <p:txBody>
          <a:bodyPr>
            <a:normAutofit/>
          </a:bodyPr>
          <a:lstStyle/>
          <a:p>
            <a:r>
              <a:rPr lang="it-IT" sz="1800" dirty="0"/>
              <a:t>One of the </a:t>
            </a:r>
            <a:r>
              <a:rPr lang="it-IT" sz="1800" dirty="0" err="1"/>
              <a:t>most</a:t>
            </a:r>
            <a:r>
              <a:rPr lang="it-IT" sz="1800" dirty="0"/>
              <a:t> </a:t>
            </a:r>
            <a:r>
              <a:rPr lang="it-IT" sz="1800" dirty="0" err="1"/>
              <a:t>important</a:t>
            </a:r>
            <a:r>
              <a:rPr lang="it-IT" sz="1800" dirty="0"/>
              <a:t> </a:t>
            </a:r>
            <a:r>
              <a:rPr lang="it-IT" sz="1800" dirty="0" err="1"/>
              <a:t>passage</a:t>
            </a:r>
            <a:r>
              <a:rPr lang="it-IT" sz="1800" dirty="0"/>
              <a:t> in </a:t>
            </a:r>
            <a:r>
              <a:rPr lang="it-IT" sz="1800" dirty="0" err="1"/>
              <a:t>our</a:t>
            </a:r>
            <a:r>
              <a:rPr lang="it-IT" sz="1800" dirty="0"/>
              <a:t> products </a:t>
            </a:r>
            <a:r>
              <a:rPr lang="it-IT" sz="1800" dirty="0" err="1"/>
              <a:t>is</a:t>
            </a:r>
            <a:r>
              <a:rPr lang="it-IT" sz="1800" dirty="0"/>
              <a:t> the filling, </a:t>
            </a:r>
            <a:r>
              <a:rPr lang="it-IT" sz="1800" dirty="0" err="1"/>
              <a:t>not</a:t>
            </a:r>
            <a:r>
              <a:rPr lang="it-IT" sz="1800" dirty="0"/>
              <a:t> </a:t>
            </a:r>
            <a:r>
              <a:rPr lang="it-IT" sz="1800" dirty="0" err="1"/>
              <a:t>too</a:t>
            </a:r>
            <a:r>
              <a:rPr lang="it-IT" sz="1800" dirty="0"/>
              <a:t> </a:t>
            </a:r>
            <a:r>
              <a:rPr lang="it-IT" sz="1800" dirty="0" err="1"/>
              <a:t>much</a:t>
            </a:r>
            <a:r>
              <a:rPr lang="it-IT" sz="1800" dirty="0"/>
              <a:t> </a:t>
            </a:r>
            <a:r>
              <a:rPr lang="it-IT" sz="1800" dirty="0" err="1"/>
              <a:t>but</a:t>
            </a:r>
            <a:r>
              <a:rPr lang="it-IT" sz="1800" dirty="0"/>
              <a:t> </a:t>
            </a:r>
            <a:r>
              <a:rPr lang="it-IT" sz="1800" dirty="0" err="1"/>
              <a:t>not</a:t>
            </a:r>
            <a:r>
              <a:rPr lang="it-IT" sz="1800" dirty="0"/>
              <a:t> </a:t>
            </a:r>
            <a:r>
              <a:rPr lang="it-IT" sz="1800" dirty="0" err="1"/>
              <a:t>too</a:t>
            </a:r>
            <a:r>
              <a:rPr lang="it-IT" sz="1800" dirty="0"/>
              <a:t> </a:t>
            </a:r>
            <a:r>
              <a:rPr lang="it-IT" sz="1800" dirty="0" err="1"/>
              <a:t>little</a:t>
            </a:r>
            <a:r>
              <a:rPr lang="it-IT" sz="1800" dirty="0"/>
              <a:t>, the right </a:t>
            </a:r>
            <a:r>
              <a:rPr lang="it-IT" sz="1800" dirty="0" err="1"/>
              <a:t>quantity</a:t>
            </a:r>
            <a:r>
              <a:rPr lang="it-IT" sz="1800" dirty="0"/>
              <a:t> </a:t>
            </a:r>
            <a:r>
              <a:rPr lang="it-IT" sz="1800" dirty="0" err="1"/>
              <a:t>is</a:t>
            </a:r>
            <a:r>
              <a:rPr lang="it-IT" sz="1800" dirty="0"/>
              <a:t> the </a:t>
            </a:r>
            <a:r>
              <a:rPr lang="it-IT" sz="1800" dirty="0" err="1"/>
              <a:t>sicret</a:t>
            </a:r>
            <a:r>
              <a:rPr lang="it-IT" sz="1800" dirty="0"/>
              <a:t> to </a:t>
            </a:r>
            <a:r>
              <a:rPr lang="it-IT" sz="1800" dirty="0" err="1"/>
              <a:t>optain</a:t>
            </a:r>
            <a:r>
              <a:rPr lang="it-IT" sz="1800" dirty="0"/>
              <a:t> the </a:t>
            </a:r>
            <a:r>
              <a:rPr lang="it-IT" sz="1800" dirty="0" err="1"/>
              <a:t>perfect</a:t>
            </a:r>
            <a:r>
              <a:rPr lang="it-IT" sz="1800" dirty="0"/>
              <a:t> balance for a small </a:t>
            </a:r>
            <a:r>
              <a:rPr lang="it-IT" sz="1800" dirty="0" err="1"/>
              <a:t>daily</a:t>
            </a:r>
            <a:r>
              <a:rPr lang="it-IT" sz="1800" dirty="0"/>
              <a:t> </a:t>
            </a:r>
            <a:r>
              <a:rPr lang="it-IT" sz="1800" dirty="0" err="1"/>
              <a:t>masterpiece</a:t>
            </a:r>
            <a:r>
              <a:rPr lang="it-IT" sz="1800" dirty="0"/>
              <a:t>!! </a:t>
            </a:r>
          </a:p>
          <a:p>
            <a:r>
              <a:rPr lang="it-IT" sz="1800" dirty="0"/>
              <a:t>Take a Look!!!</a:t>
            </a:r>
          </a:p>
        </p:txBody>
      </p:sp>
      <p:pic>
        <p:nvPicPr>
          <p:cNvPr id="5" name="Segnaposto contenuto 5"/>
          <p:cNvPicPr>
            <a:picLocks noGrp="1" noChangeAspect="1"/>
          </p:cNvPicPr>
          <p:nvPr>
            <p:ph type="pic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4" r="10344"/>
          <a:stretch>
            <a:fillRect/>
          </a:stretch>
        </p:blipFill>
        <p:spPr>
          <a:xfrm>
            <a:off x="5158475" y="1526381"/>
            <a:ext cx="6172200" cy="4873625"/>
          </a:xfrm>
        </p:spPr>
      </p:pic>
      <p:pic>
        <p:nvPicPr>
          <p:cNvPr id="3" name="IMG_6423">
            <a:hlinkClick r:id="" action="ppaction://media"/>
            <a:extLst>
              <a:ext uri="{FF2B5EF4-FFF2-40B4-BE49-F238E27FC236}">
                <a16:creationId xmlns:a16="http://schemas.microsoft.com/office/drawing/2014/main" xmlns="" id="{1E634478-DC39-43B5-A9B4-030B49BEB8A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 rot="5400000">
            <a:off x="852483" y="3101679"/>
            <a:ext cx="3786608" cy="3629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199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  <p:sndAc>
          <p:stSnd>
            <p:snd r:embed="rId4" name="drumroll.wav"/>
          </p:stSnd>
        </p:sndAc>
      </p:transition>
    </mc:Choice>
    <mc:Fallback xmlns="">
      <p:transition spd="slow">
        <p:fade/>
        <p:sndAc>
          <p:stSnd>
            <p:snd r:embed="rId7" name="drumroll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0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36364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144954"/>
          </a:xfrm>
        </p:spPr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Molding</a:t>
            </a:r>
            <a:endParaRPr lang="it-IT" dirty="0"/>
          </a:p>
        </p:txBody>
      </p:sp>
      <p:pic>
        <p:nvPicPr>
          <p:cNvPr id="5" name="Segnaposto contenuto 4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0012" y="2057400"/>
            <a:ext cx="6172200" cy="4104513"/>
          </a:xfrm>
        </p:spPr>
      </p:pic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1635369"/>
            <a:ext cx="3932237" cy="3811588"/>
          </a:xfrm>
        </p:spPr>
        <p:txBody>
          <a:bodyPr>
            <a:normAutofit/>
          </a:bodyPr>
          <a:lstStyle/>
          <a:p>
            <a:r>
              <a:rPr lang="it-IT" sz="1200" dirty="0" err="1"/>
              <a:t>This</a:t>
            </a:r>
            <a:r>
              <a:rPr lang="it-IT" sz="1200" dirty="0"/>
              <a:t> </a:t>
            </a:r>
            <a:r>
              <a:rPr lang="it-IT" sz="1200" dirty="0" err="1"/>
              <a:t>process</a:t>
            </a:r>
            <a:r>
              <a:rPr lang="it-IT" sz="1200" dirty="0"/>
              <a:t> </a:t>
            </a:r>
            <a:r>
              <a:rPr lang="it-IT" sz="1200" dirty="0" err="1"/>
              <a:t>is</a:t>
            </a:r>
            <a:r>
              <a:rPr lang="it-IT" sz="1200" dirty="0"/>
              <a:t> </a:t>
            </a:r>
            <a:r>
              <a:rPr lang="it-IT" sz="1200" dirty="0" err="1"/>
              <a:t>liberally</a:t>
            </a:r>
            <a:r>
              <a:rPr lang="it-IT" sz="1200" dirty="0"/>
              <a:t> </a:t>
            </a:r>
            <a:r>
              <a:rPr lang="it-IT" sz="1200" dirty="0" err="1"/>
              <a:t>inspired</a:t>
            </a:r>
            <a:r>
              <a:rPr lang="it-IT" sz="1200" dirty="0"/>
              <a:t> to </a:t>
            </a:r>
            <a:r>
              <a:rPr lang="it-IT" sz="1200" dirty="0" err="1"/>
              <a:t>biodiversity</a:t>
            </a:r>
            <a:r>
              <a:rPr lang="it-IT" sz="1200" dirty="0"/>
              <a:t>, </a:t>
            </a:r>
            <a:r>
              <a:rPr lang="it-IT" sz="1200" dirty="0" err="1"/>
              <a:t>as</a:t>
            </a:r>
            <a:r>
              <a:rPr lang="it-IT" sz="1200" dirty="0"/>
              <a:t> the </a:t>
            </a:r>
            <a:r>
              <a:rPr lang="it-IT" sz="1200" dirty="0" err="1"/>
              <a:t>humans</a:t>
            </a:r>
            <a:r>
              <a:rPr lang="it-IT" sz="1200" dirty="0"/>
              <a:t> are </a:t>
            </a:r>
            <a:r>
              <a:rPr lang="it-IT" sz="1200" dirty="0" err="1"/>
              <a:t>simiral</a:t>
            </a:r>
            <a:r>
              <a:rPr lang="it-IT" sz="1200" dirty="0"/>
              <a:t> </a:t>
            </a:r>
            <a:r>
              <a:rPr lang="it-IT" sz="1200" dirty="0" err="1"/>
              <a:t>but</a:t>
            </a:r>
            <a:r>
              <a:rPr lang="it-IT" sz="1200" dirty="0"/>
              <a:t> </a:t>
            </a:r>
            <a:r>
              <a:rPr lang="it-IT" sz="1200" dirty="0" err="1"/>
              <a:t>at</a:t>
            </a:r>
            <a:r>
              <a:rPr lang="it-IT" sz="1200" dirty="0"/>
              <a:t> the </a:t>
            </a:r>
            <a:r>
              <a:rPr lang="it-IT" sz="1200" dirty="0" err="1"/>
              <a:t>same</a:t>
            </a:r>
            <a:r>
              <a:rPr lang="it-IT" sz="1200" dirty="0"/>
              <a:t> time </a:t>
            </a:r>
            <a:r>
              <a:rPr lang="it-IT" sz="1200" dirty="0" err="1"/>
              <a:t>different</a:t>
            </a:r>
            <a:r>
              <a:rPr lang="it-IT" sz="1200" dirty="0"/>
              <a:t>, </a:t>
            </a:r>
            <a:r>
              <a:rPr lang="it-IT" sz="1200" dirty="0" err="1"/>
              <a:t>our</a:t>
            </a:r>
            <a:r>
              <a:rPr lang="it-IT" sz="1200" dirty="0"/>
              <a:t> biscuits are </a:t>
            </a:r>
            <a:r>
              <a:rPr lang="it-IT" sz="1200" dirty="0" err="1"/>
              <a:t>similar</a:t>
            </a:r>
            <a:r>
              <a:rPr lang="it-IT" sz="1200" dirty="0"/>
              <a:t> </a:t>
            </a:r>
            <a:r>
              <a:rPr lang="it-IT" sz="1200" dirty="0" err="1"/>
              <a:t>but</a:t>
            </a:r>
            <a:r>
              <a:rPr lang="it-IT" sz="1200" dirty="0"/>
              <a:t>, </a:t>
            </a:r>
            <a:r>
              <a:rPr lang="it-IT" sz="1200" dirty="0" err="1"/>
              <a:t>because</a:t>
            </a:r>
            <a:r>
              <a:rPr lang="it-IT" sz="1200" dirty="0"/>
              <a:t> </a:t>
            </a:r>
            <a:r>
              <a:rPr lang="it-IT" sz="1200" dirty="0" err="1"/>
              <a:t>molding</a:t>
            </a:r>
            <a:r>
              <a:rPr lang="it-IT" sz="1200" dirty="0"/>
              <a:t> by </a:t>
            </a:r>
            <a:r>
              <a:rPr lang="it-IT" sz="1200" dirty="0" err="1"/>
              <a:t>hands</a:t>
            </a:r>
            <a:r>
              <a:rPr lang="it-IT" sz="1200" dirty="0"/>
              <a:t>, </a:t>
            </a:r>
            <a:r>
              <a:rPr lang="it-IT" sz="1200" dirty="0" err="1"/>
              <a:t>aren’t</a:t>
            </a:r>
            <a:r>
              <a:rPr lang="it-IT" sz="1200" dirty="0"/>
              <a:t> </a:t>
            </a:r>
            <a:r>
              <a:rPr lang="it-IT" sz="1200" dirty="0" err="1"/>
              <a:t>identical</a:t>
            </a:r>
            <a:r>
              <a:rPr lang="it-IT" sz="1200" dirty="0"/>
              <a:t>.</a:t>
            </a:r>
          </a:p>
          <a:p>
            <a:r>
              <a:rPr lang="it-IT" sz="1200" dirty="0" err="1"/>
              <a:t>Is</a:t>
            </a:r>
            <a:r>
              <a:rPr lang="it-IT" sz="1200" dirty="0"/>
              <a:t> the </a:t>
            </a:r>
            <a:r>
              <a:rPr lang="it-IT" sz="1200" dirty="0" err="1"/>
              <a:t>magic</a:t>
            </a:r>
            <a:r>
              <a:rPr lang="it-IT" sz="1200" dirty="0"/>
              <a:t> of the nature.   </a:t>
            </a:r>
          </a:p>
        </p:txBody>
      </p:sp>
      <p:pic>
        <p:nvPicPr>
          <p:cNvPr id="3" name="IMG_6424">
            <a:hlinkClick r:id="" action="ppaction://media"/>
            <a:extLst>
              <a:ext uri="{FF2B5EF4-FFF2-40B4-BE49-F238E27FC236}">
                <a16:creationId xmlns:a16="http://schemas.microsoft.com/office/drawing/2014/main" xmlns="" id="{E70EB9F4-3AA0-4A37-BA9A-6BBB1658BC5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 rot="5400000">
            <a:off x="839788" y="2688492"/>
            <a:ext cx="3522969" cy="3386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3484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  <p:sndAc>
          <p:stSnd>
            <p:snd r:embed="rId4" name="drumroll.wav"/>
          </p:stSnd>
        </p:sndAc>
      </p:transition>
    </mc:Choice>
    <mc:Fallback xmlns="">
      <p:transition spd="slow">
        <p:fade/>
        <p:sndAc>
          <p:stSnd>
            <p:snd r:embed="rId7" name="drumroll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/>
              <a:t>Bauletti Albicocca – </a:t>
            </a:r>
            <a:r>
              <a:rPr lang="it-IT" sz="4000" dirty="0" err="1"/>
              <a:t>Shortcrust</a:t>
            </a:r>
            <a:r>
              <a:rPr lang="it-IT" sz="4000" dirty="0"/>
              <a:t> with </a:t>
            </a:r>
            <a:r>
              <a:rPr lang="it-IT" sz="4000" dirty="0" err="1"/>
              <a:t>Apricot</a:t>
            </a:r>
            <a:r>
              <a:rPr lang="it-IT" sz="4000" dirty="0"/>
              <a:t> jam</a:t>
            </a:r>
          </a:p>
        </p:txBody>
      </p:sp>
      <p:sp>
        <p:nvSpPr>
          <p:cNvPr id="7" name="Segnaposto contenuto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Fine and soft </a:t>
            </a:r>
            <a:r>
              <a:rPr lang="it-IT" dirty="0" err="1"/>
              <a:t>pastry</a:t>
            </a:r>
            <a:r>
              <a:rPr lang="it-IT" dirty="0"/>
              <a:t> with </a:t>
            </a:r>
            <a:r>
              <a:rPr lang="it-IT" dirty="0" err="1"/>
              <a:t>italian</a:t>
            </a:r>
            <a:r>
              <a:rPr lang="it-IT" dirty="0"/>
              <a:t> </a:t>
            </a:r>
            <a:r>
              <a:rPr lang="it-IT" dirty="0" err="1"/>
              <a:t>flour</a:t>
            </a:r>
            <a:r>
              <a:rPr lang="it-IT" dirty="0"/>
              <a:t>, </a:t>
            </a:r>
            <a:r>
              <a:rPr lang="it-IT" dirty="0" err="1"/>
              <a:t>honey</a:t>
            </a:r>
            <a:r>
              <a:rPr lang="it-IT" dirty="0"/>
              <a:t> and </a:t>
            </a:r>
            <a:r>
              <a:rPr lang="it-IT" dirty="0" err="1"/>
              <a:t>butter</a:t>
            </a:r>
            <a:r>
              <a:rPr lang="it-IT" dirty="0"/>
              <a:t>, </a:t>
            </a:r>
            <a:r>
              <a:rPr lang="it-IT" dirty="0" err="1"/>
              <a:t>filled</a:t>
            </a:r>
            <a:r>
              <a:rPr lang="it-IT" dirty="0"/>
              <a:t> with </a:t>
            </a:r>
            <a:r>
              <a:rPr lang="it-IT" dirty="0" err="1"/>
              <a:t>Apricot</a:t>
            </a:r>
            <a:r>
              <a:rPr lang="it-IT" dirty="0"/>
              <a:t> jam </a:t>
            </a:r>
            <a:r>
              <a:rPr lang="it-IT" dirty="0" err="1"/>
              <a:t>composed</a:t>
            </a:r>
            <a:r>
              <a:rPr lang="it-IT" dirty="0"/>
              <a:t> by 45% of </a:t>
            </a:r>
            <a:r>
              <a:rPr lang="it-IT" dirty="0" err="1"/>
              <a:t>fresch</a:t>
            </a:r>
            <a:r>
              <a:rPr lang="it-IT" dirty="0"/>
              <a:t> </a:t>
            </a:r>
            <a:r>
              <a:rPr lang="it-IT" dirty="0" err="1"/>
              <a:t>fruit</a:t>
            </a:r>
            <a:r>
              <a:rPr lang="it-IT" dirty="0"/>
              <a:t>, </a:t>
            </a:r>
            <a:r>
              <a:rPr lang="it-IT" dirty="0" err="1"/>
              <a:t>sprinkling</a:t>
            </a:r>
            <a:r>
              <a:rPr lang="it-IT" dirty="0"/>
              <a:t> of </a:t>
            </a:r>
            <a:r>
              <a:rPr lang="it-IT" dirty="0" err="1"/>
              <a:t>powdered</a:t>
            </a:r>
            <a:r>
              <a:rPr lang="it-IT" dirty="0"/>
              <a:t> sugar on the top!  </a:t>
            </a:r>
          </a:p>
        </p:txBody>
      </p:sp>
      <p:pic>
        <p:nvPicPr>
          <p:cNvPr id="8" name="Immagin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2308" y="2705179"/>
            <a:ext cx="4602678" cy="3304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231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  <p:sndAc>
          <p:stSnd>
            <p:snd r:embed="rId2" name="applause.wav"/>
          </p:stSnd>
        </p:sndAc>
      </p:transition>
    </mc:Choice>
    <mc:Fallback xmlns="">
      <p:transition spd="med">
        <p:fade/>
        <p:sndAc>
          <p:stSnd>
            <p:snd r:embed="rId4" name="applause.wav"/>
          </p:stSnd>
        </p:sndAc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/>
              <a:t>Bauletti Limone - </a:t>
            </a:r>
            <a:r>
              <a:rPr lang="it-IT" sz="4000" dirty="0" err="1"/>
              <a:t>Shortcrust</a:t>
            </a:r>
            <a:r>
              <a:rPr lang="it-IT" sz="4000" dirty="0"/>
              <a:t> with Lemon </a:t>
            </a:r>
            <a:r>
              <a:rPr lang="it-IT" sz="4000" dirty="0" err="1"/>
              <a:t>Cream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The </a:t>
            </a:r>
            <a:r>
              <a:rPr lang="it-IT" dirty="0" err="1"/>
              <a:t>sun</a:t>
            </a:r>
            <a:r>
              <a:rPr lang="it-IT" dirty="0"/>
              <a:t> in the </a:t>
            </a:r>
            <a:r>
              <a:rPr lang="it-IT" dirty="0" err="1"/>
              <a:t>south</a:t>
            </a:r>
            <a:r>
              <a:rPr lang="it-IT" dirty="0"/>
              <a:t> of </a:t>
            </a:r>
            <a:r>
              <a:rPr lang="it-IT" dirty="0" err="1"/>
              <a:t>Italy</a:t>
            </a:r>
            <a:r>
              <a:rPr lang="it-IT" dirty="0"/>
              <a:t> helps to </a:t>
            </a:r>
            <a:r>
              <a:rPr lang="it-IT" dirty="0" err="1"/>
              <a:t>have</a:t>
            </a:r>
            <a:r>
              <a:rPr lang="it-IT" dirty="0"/>
              <a:t> the </a:t>
            </a:r>
            <a:r>
              <a:rPr lang="it-IT" dirty="0" err="1"/>
              <a:t>most</a:t>
            </a:r>
            <a:r>
              <a:rPr lang="it-IT" dirty="0"/>
              <a:t> good </a:t>
            </a:r>
            <a:r>
              <a:rPr lang="it-IT" dirty="0" err="1"/>
              <a:t>fragrance</a:t>
            </a:r>
            <a:r>
              <a:rPr lang="it-IT" dirty="0"/>
              <a:t> of </a:t>
            </a:r>
            <a:r>
              <a:rPr lang="it-IT" dirty="0" err="1"/>
              <a:t>lemon</a:t>
            </a:r>
            <a:r>
              <a:rPr lang="it-IT" dirty="0"/>
              <a:t>,  </a:t>
            </a:r>
            <a:r>
              <a:rPr lang="it-IT" dirty="0" err="1"/>
              <a:t>suitable</a:t>
            </a:r>
            <a:r>
              <a:rPr lang="it-IT" dirty="0"/>
              <a:t> with a </a:t>
            </a:r>
            <a:r>
              <a:rPr lang="it-IT" dirty="0" err="1"/>
              <a:t>cup</a:t>
            </a:r>
            <a:r>
              <a:rPr lang="it-IT" dirty="0"/>
              <a:t> of tea.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254" y="2669109"/>
            <a:ext cx="5130556" cy="3507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170917"/>
      </p:ext>
    </p:extLst>
  </p:cSld>
  <p:clrMapOvr>
    <a:masterClrMapping/>
  </p:clrMapOvr>
  <p:transition spd="slow">
    <p:push dir="u"/>
    <p:sndAc>
      <p:stSnd>
        <p:snd r:embed="rId2" name="bomb.wav"/>
      </p:stSnd>
    </p:sndAc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dirty="0"/>
              <a:t>Bauletti </a:t>
            </a:r>
            <a:r>
              <a:rPr lang="it-IT" sz="3600" dirty="0" err="1"/>
              <a:t>Hazelnut</a:t>
            </a:r>
            <a:r>
              <a:rPr lang="it-IT" sz="3600" dirty="0"/>
              <a:t> – </a:t>
            </a:r>
            <a:r>
              <a:rPr lang="it-IT" sz="3600" dirty="0" err="1"/>
              <a:t>Shortcrust</a:t>
            </a:r>
            <a:r>
              <a:rPr lang="it-IT" sz="3600" dirty="0"/>
              <a:t> with </a:t>
            </a:r>
            <a:r>
              <a:rPr lang="it-IT" sz="3600" dirty="0" err="1"/>
              <a:t>Hazelnut</a:t>
            </a:r>
            <a:r>
              <a:rPr lang="it-IT" sz="3600" dirty="0"/>
              <a:t> </a:t>
            </a:r>
            <a:r>
              <a:rPr lang="it-IT" sz="3600" dirty="0" err="1"/>
              <a:t>Cream</a:t>
            </a:r>
            <a:endParaRPr lang="it-IT" sz="36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08369"/>
            <a:ext cx="10515600" cy="4668594"/>
          </a:xfrm>
        </p:spPr>
        <p:txBody>
          <a:bodyPr/>
          <a:lstStyle/>
          <a:p>
            <a:r>
              <a:rPr lang="it-IT" dirty="0" err="1"/>
              <a:t>This</a:t>
            </a:r>
            <a:r>
              <a:rPr lang="it-IT" dirty="0"/>
              <a:t> </a:t>
            </a:r>
            <a:r>
              <a:rPr lang="it-IT" dirty="0" err="1"/>
              <a:t>is</a:t>
            </a:r>
            <a:r>
              <a:rPr lang="it-IT" dirty="0"/>
              <a:t> one of the bestseller products in </a:t>
            </a:r>
            <a:r>
              <a:rPr lang="it-IT" dirty="0" err="1"/>
              <a:t>our</a:t>
            </a:r>
            <a:r>
              <a:rPr lang="it-IT" dirty="0"/>
              <a:t> range, hand </a:t>
            </a:r>
            <a:r>
              <a:rPr lang="it-IT" dirty="0" err="1"/>
              <a:t>filled</a:t>
            </a:r>
            <a:r>
              <a:rPr lang="it-IT" dirty="0"/>
              <a:t> biscuits with a </a:t>
            </a:r>
            <a:r>
              <a:rPr lang="it-IT" dirty="0" err="1"/>
              <a:t>great</a:t>
            </a:r>
            <a:r>
              <a:rPr lang="it-IT" dirty="0"/>
              <a:t> </a:t>
            </a:r>
            <a:r>
              <a:rPr lang="it-IT" dirty="0" err="1"/>
              <a:t>quality</a:t>
            </a:r>
            <a:r>
              <a:rPr lang="it-IT" dirty="0"/>
              <a:t> </a:t>
            </a:r>
            <a:r>
              <a:rPr lang="it-IT" dirty="0" err="1"/>
              <a:t>cream</a:t>
            </a:r>
            <a:r>
              <a:rPr lang="it-IT" dirty="0"/>
              <a:t> </a:t>
            </a:r>
            <a:r>
              <a:rPr lang="it-IT" dirty="0" err="1"/>
              <a:t>contains</a:t>
            </a:r>
            <a:r>
              <a:rPr lang="it-IT" dirty="0"/>
              <a:t> 40% </a:t>
            </a:r>
            <a:r>
              <a:rPr lang="it-IT" dirty="0" err="1"/>
              <a:t>hazelnut</a:t>
            </a:r>
            <a:r>
              <a:rPr lang="it-IT" dirty="0"/>
              <a:t>, </a:t>
            </a:r>
            <a:r>
              <a:rPr lang="it-IT" dirty="0" err="1"/>
              <a:t>cannot</a:t>
            </a:r>
            <a:r>
              <a:rPr lang="it-IT" dirty="0"/>
              <a:t> miss in a </a:t>
            </a:r>
            <a:r>
              <a:rPr lang="it-IT" dirty="0" err="1"/>
              <a:t>italian</a:t>
            </a:r>
            <a:r>
              <a:rPr lang="it-IT" dirty="0"/>
              <a:t> breakfast</a:t>
            </a:r>
          </a:p>
          <a:p>
            <a:endParaRPr lang="it-IT" dirty="0"/>
          </a:p>
          <a:p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628" y="2688492"/>
            <a:ext cx="5764869" cy="3701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5997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  <p:sndAc>
          <p:stSnd>
            <p:snd r:embed="rId2" name="explode.wav"/>
          </p:stSnd>
        </p:sndAc>
      </p:transition>
    </mc:Choice>
    <mc:Fallback xmlns="">
      <p:transition spd="slow">
        <p:fade/>
        <p:sndAc>
          <p:stSnd>
            <p:snd r:embed="rId4" name="explode.wav"/>
          </p:stSnd>
        </p:sndAc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000" dirty="0"/>
              <a:t>Cuscini </a:t>
            </a:r>
            <a:r>
              <a:rPr lang="it-IT" sz="4000" dirty="0" err="1"/>
              <a:t>Hazelnut</a:t>
            </a:r>
            <a:r>
              <a:rPr lang="it-IT" sz="4000" dirty="0"/>
              <a:t> – </a:t>
            </a:r>
            <a:r>
              <a:rPr lang="it-IT" sz="4000" dirty="0" err="1"/>
              <a:t>Shortcrust</a:t>
            </a:r>
            <a:r>
              <a:rPr lang="it-IT" sz="4000" dirty="0"/>
              <a:t> with </a:t>
            </a:r>
            <a:r>
              <a:rPr lang="it-IT" sz="4000" dirty="0" err="1"/>
              <a:t>Hazelnut</a:t>
            </a:r>
            <a:r>
              <a:rPr lang="it-IT" sz="4000" dirty="0"/>
              <a:t> </a:t>
            </a:r>
            <a:r>
              <a:rPr lang="it-IT" sz="4000" dirty="0" err="1"/>
              <a:t>Cream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Handmade work of art, </a:t>
            </a:r>
            <a:r>
              <a:rPr lang="it-IT" dirty="0" err="1"/>
              <a:t>into</a:t>
            </a:r>
            <a:r>
              <a:rPr lang="it-IT" dirty="0"/>
              <a:t> the </a:t>
            </a:r>
            <a:r>
              <a:rPr lang="it-IT" dirty="0" err="1"/>
              <a:t>heart</a:t>
            </a:r>
            <a:r>
              <a:rPr lang="it-IT" dirty="0"/>
              <a:t> of biscuits </a:t>
            </a:r>
            <a:r>
              <a:rPr lang="it-IT" dirty="0" err="1"/>
              <a:t>you</a:t>
            </a:r>
            <a:r>
              <a:rPr lang="it-IT" dirty="0"/>
              <a:t> can </a:t>
            </a:r>
            <a:r>
              <a:rPr lang="it-IT" dirty="0" err="1"/>
              <a:t>find</a:t>
            </a:r>
            <a:r>
              <a:rPr lang="it-IT" dirty="0"/>
              <a:t> the </a:t>
            </a:r>
            <a:r>
              <a:rPr lang="it-IT" dirty="0" err="1"/>
              <a:t>creamy</a:t>
            </a:r>
            <a:r>
              <a:rPr lang="it-IT" dirty="0"/>
              <a:t> </a:t>
            </a:r>
            <a:r>
              <a:rPr lang="it-IT" dirty="0" err="1"/>
              <a:t>hazelnut</a:t>
            </a:r>
            <a:r>
              <a:rPr lang="it-IT" dirty="0"/>
              <a:t> the taste </a:t>
            </a:r>
            <a:r>
              <a:rPr lang="it-IT" dirty="0" err="1"/>
              <a:t>melts</a:t>
            </a:r>
            <a:r>
              <a:rPr lang="it-IT" dirty="0"/>
              <a:t> in </a:t>
            </a:r>
            <a:r>
              <a:rPr lang="it-IT" dirty="0" err="1"/>
              <a:t>your</a:t>
            </a:r>
            <a:r>
              <a:rPr lang="it-IT" dirty="0"/>
              <a:t> </a:t>
            </a:r>
            <a:r>
              <a:rPr lang="it-IT" dirty="0" err="1"/>
              <a:t>mouth</a:t>
            </a:r>
            <a:r>
              <a:rPr lang="it-IT" dirty="0"/>
              <a:t>!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332" y="2578443"/>
            <a:ext cx="5109518" cy="4279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014351"/>
      </p:ext>
    </p:extLst>
  </p:cSld>
  <p:clrMapOvr>
    <a:masterClrMapping/>
  </p:clrMapOvr>
  <p:transition spd="med">
    <p:pull/>
    <p:sndAc>
      <p:stSnd>
        <p:snd r:embed="rId2" name="cashreg.wav"/>
      </p:stSnd>
    </p:sndAc>
  </p:transition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686</Words>
  <Application>Microsoft Office PowerPoint</Application>
  <PresentationFormat>Widescreen</PresentationFormat>
  <Paragraphs>43</Paragraphs>
  <Slides>16</Slides>
  <Notes>0</Notes>
  <HiddenSlides>0</HiddenSlides>
  <MMClips>2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22" baseType="lpstr">
      <vt:lpstr>Arial</vt:lpstr>
      <vt:lpstr>Brush Script MT</vt:lpstr>
      <vt:lpstr>Calibri</vt:lpstr>
      <vt:lpstr>Calibri Light</vt:lpstr>
      <vt:lpstr>Open Sans</vt:lpstr>
      <vt:lpstr>Tema di Office</vt:lpstr>
      <vt:lpstr>Presentazione standard di PowerPoint</vt:lpstr>
      <vt:lpstr>Well-made products, timeless good taste From 1957 to Now</vt:lpstr>
      <vt:lpstr>The Tradition of our Land is our Future </vt:lpstr>
      <vt:lpstr>The Filling   </vt:lpstr>
      <vt:lpstr>The Molding</vt:lpstr>
      <vt:lpstr>Bauletti Albicocca – Shortcrust with Apricot jam</vt:lpstr>
      <vt:lpstr>Bauletti Limone - Shortcrust with Lemon Cream</vt:lpstr>
      <vt:lpstr>Bauletti Hazelnut – Shortcrust with Hazelnut Cream</vt:lpstr>
      <vt:lpstr>Cuscini Hazelnut – Shortcrust with Hazelnut Cream</vt:lpstr>
      <vt:lpstr>Fagottini Mela – Shortcrust with Apple Jam</vt:lpstr>
      <vt:lpstr>Maraschini Cherry – Almond paste filled with Cherry Jam</vt:lpstr>
      <vt:lpstr>Margherite – Biscuits with apricot and cherry jam </vt:lpstr>
      <vt:lpstr>Ricciarelli – Almond paste </vt:lpstr>
      <vt:lpstr>Cantuccini – Typical Italian Biscuits</vt:lpstr>
      <vt:lpstr>Cantuccini Ciok – Coated Cantuccini </vt:lpstr>
      <vt:lpstr>Logistic Details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Gianni Pieragnoli</dc:creator>
  <cp:lastModifiedBy>Gianni Pieragnoli</cp:lastModifiedBy>
  <cp:revision>52</cp:revision>
  <dcterms:created xsi:type="dcterms:W3CDTF">2021-03-02T08:24:35Z</dcterms:created>
  <dcterms:modified xsi:type="dcterms:W3CDTF">2022-03-24T10:09:25Z</dcterms:modified>
</cp:coreProperties>
</file>