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3" r:id="rId1"/>
  </p:sldMasterIdLst>
  <p:sldIdLst>
    <p:sldId id="256" r:id="rId2"/>
    <p:sldId id="258" r:id="rId3"/>
    <p:sldId id="259" r:id="rId4"/>
    <p:sldId id="280" r:id="rId5"/>
    <p:sldId id="281" r:id="rId6"/>
    <p:sldId id="282" r:id="rId7"/>
    <p:sldId id="283" r:id="rId8"/>
    <p:sldId id="284" r:id="rId9"/>
    <p:sldId id="260" r:id="rId10"/>
    <p:sldId id="261" r:id="rId11"/>
    <p:sldId id="262" r:id="rId12"/>
    <p:sldId id="263" r:id="rId13"/>
    <p:sldId id="264" r:id="rId14"/>
    <p:sldId id="268" r:id="rId15"/>
    <p:sldId id="276" r:id="rId16"/>
    <p:sldId id="278" r:id="rId17"/>
    <p:sldId id="285" r:id="rId18"/>
    <p:sldId id="269" r:id="rId19"/>
    <p:sldId id="27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6323" autoAdjust="0"/>
  </p:normalViewPr>
  <p:slideViewPr>
    <p:cSldViewPr snapToGrid="0">
      <p:cViewPr varScale="1">
        <p:scale>
          <a:sx n="112" d="100"/>
          <a:sy n="112" d="100"/>
        </p:scale>
        <p:origin x="-49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3048000" y="3124200"/>
            <a:ext cx="8229600" cy="1894362"/>
          </a:xfrm>
        </p:spPr>
        <p:txBody>
          <a:bodyPr/>
          <a:lstStyle>
            <a:lvl1pPr>
              <a:defRPr b="1"/>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10733828" y="1110597"/>
            <a:ext cx="2286000" cy="508000"/>
          </a:xfrm>
        </p:spPr>
        <p:txBody>
          <a:bodyPr/>
          <a:lstStyle/>
          <a:p>
            <a:fld id="{B61BEF0D-F0BB-DE4B-95CE-6DB70DBA9567}" type="datetimeFigureOut">
              <a:rPr lang="en-US" smtClean="0"/>
              <a:pPr/>
              <a:t>4/3/2025</a:t>
            </a:fld>
            <a:endParaRPr lang="en-US" dirty="0"/>
          </a:p>
        </p:txBody>
      </p:sp>
      <p:sp>
        <p:nvSpPr>
          <p:cNvPr id="17" name="Segnaposto piè di pagina 16"/>
          <p:cNvSpPr>
            <a:spLocks noGrp="1"/>
          </p:cNvSpPr>
          <p:nvPr>
            <p:ph type="ftr" sz="quarter" idx="11"/>
          </p:nvPr>
        </p:nvSpPr>
        <p:spPr bwMode="auto">
          <a:xfrm rot="5400000">
            <a:off x="10045959" y="4117661"/>
            <a:ext cx="3657600" cy="512064"/>
          </a:xfrm>
        </p:spPr>
        <p:txBody>
          <a:bodyPr/>
          <a:lstStyle/>
          <a:p>
            <a:endParaRPr lang="en-US" dirty="0"/>
          </a:p>
        </p:txBody>
      </p:sp>
      <p:sp>
        <p:nvSpPr>
          <p:cNvPr id="10" name="Rettangolo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767392" y="4928702"/>
            <a:ext cx="812800" cy="517524"/>
          </a:xfrm>
        </p:spPr>
        <p:txBody>
          <a:bodyPr/>
          <a:lstStyle/>
          <a:p>
            <a:fld id="{D57F1E4F-1CFF-5643-939E-217C01CDF565}" type="slidenum">
              <a:rPr lang="en-US" smtClean="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61BEF0D-F0BB-DE4B-95CE-6DB70DBA9567}" type="datetimeFigureOut">
              <a:rPr lang="en-US" smtClean="0"/>
              <a:pPr/>
              <a:t>4/3/2025</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40"/>
            <a:ext cx="22352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609600" y="274639"/>
            <a:ext cx="80264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61BEF0D-F0BB-DE4B-95CE-6DB70DBA9567}" type="datetimeFigureOut">
              <a:rPr lang="en-US" smtClean="0"/>
              <a:pPr/>
              <a:t>4/3/2025</a:t>
            </a:fld>
            <a:endParaRPr lang="en-US" dirty="0"/>
          </a:p>
        </p:txBody>
      </p:sp>
      <p:sp>
        <p:nvSpPr>
          <p:cNvPr id="5" name="Segnaposto piè di pagina 4"/>
          <p:cNvSpPr>
            <a:spLocks noGrp="1"/>
          </p:cNvSpPr>
          <p:nvPr>
            <p:ph type="ftr" sz="quarter" idx="11"/>
          </p:nvPr>
        </p:nvSpPr>
        <p:spPr/>
        <p:txBody>
          <a:bodyPr/>
          <a:lstStyle/>
          <a:p>
            <a:endParaRPr lang="en-US"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8" name="Segnaposto contenuto 7"/>
          <p:cNvSpPr>
            <a:spLocks noGrp="1"/>
          </p:cNvSpPr>
          <p:nvPr>
            <p:ph sz="quarter" idx="1"/>
          </p:nvPr>
        </p:nvSpPr>
        <p:spPr>
          <a:xfrm>
            <a:off x="609600" y="1600200"/>
            <a:ext cx="9956800" cy="487375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4"/>
          </p:nvPr>
        </p:nvSpPr>
        <p:spPr/>
        <p:txBody>
          <a:bodyPr rtlCol="0"/>
          <a:lstStyle/>
          <a:p>
            <a:fld id="{B61BEF0D-F0BB-DE4B-95CE-6DB70DBA9567}" type="datetimeFigureOut">
              <a:rPr lang="en-US" smtClean="0"/>
              <a:pPr/>
              <a:t>4/3/2025</a:t>
            </a:fld>
            <a:endParaRPr lang="en-US" dirty="0"/>
          </a:p>
        </p:txBody>
      </p:sp>
      <p:sp>
        <p:nvSpPr>
          <p:cNvPr id="9" name="Segnaposto numero diapositiva 8"/>
          <p:cNvSpPr>
            <a:spLocks noGrp="1"/>
          </p:cNvSpPr>
          <p:nvPr>
            <p:ph type="sldNum" sz="quarter" idx="15"/>
          </p:nvPr>
        </p:nvSpPr>
        <p:spPr/>
        <p:txBody>
          <a:bodyPr rtlCol="0"/>
          <a:lstStyle/>
          <a:p>
            <a:fld id="{D57F1E4F-1CFF-5643-939E-217C01CDF565}" type="slidenum">
              <a:rPr lang="en-US" smtClean="0"/>
              <a:pPr/>
              <a:t>‹N›</a:t>
            </a:fld>
            <a:endParaRPr lang="en-US" dirty="0"/>
          </a:p>
        </p:txBody>
      </p:sp>
      <p:sp>
        <p:nvSpPr>
          <p:cNvPr id="10" name="Segnaposto piè di pagina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48000" y="2895600"/>
            <a:ext cx="8229600" cy="2053590"/>
          </a:xfrm>
        </p:spPr>
        <p:txBody>
          <a:bodyPr/>
          <a:lstStyle>
            <a:lvl1pPr algn="l">
              <a:buNone/>
              <a:defRPr sz="3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bwMode="auto">
          <a:xfrm rot="5400000">
            <a:off x="10732008" y="1106932"/>
            <a:ext cx="2286000" cy="508000"/>
          </a:xfrm>
        </p:spPr>
        <p:txBody>
          <a:bodyPr/>
          <a:lstStyle/>
          <a:p>
            <a:fld id="{B61BEF0D-F0BB-DE4B-95CE-6DB70DBA9567}" type="datetimeFigureOut">
              <a:rPr lang="en-US" smtClean="0"/>
              <a:pPr/>
              <a:t>4/3/2025</a:t>
            </a:fld>
            <a:endParaRPr lang="en-US" dirty="0"/>
          </a:p>
        </p:txBody>
      </p:sp>
      <p:sp>
        <p:nvSpPr>
          <p:cNvPr id="5" name="Segnaposto piè di pagina 4"/>
          <p:cNvSpPr>
            <a:spLocks noGrp="1"/>
          </p:cNvSpPr>
          <p:nvPr>
            <p:ph type="ftr" sz="quarter" idx="11"/>
          </p:nvPr>
        </p:nvSpPr>
        <p:spPr bwMode="auto">
          <a:xfrm rot="5400000">
            <a:off x="10046208" y="4114800"/>
            <a:ext cx="3657600" cy="512064"/>
          </a:xfrm>
        </p:spPr>
        <p:txBody>
          <a:bodyPr/>
          <a:lstStyle/>
          <a:p>
            <a:endParaRPr lang="en-US" dirty="0"/>
          </a:p>
        </p:txBody>
      </p:sp>
      <p:sp>
        <p:nvSpPr>
          <p:cNvPr id="9" name="Rettangolo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787488" y="4928702"/>
            <a:ext cx="812800" cy="517524"/>
          </a:xfrm>
        </p:spPr>
        <p:txBody>
          <a:bodyPr/>
          <a:lstStyle/>
          <a:p>
            <a:fld id="{D57F1E4F-1CFF-5643-939E-217C01CDF565}" type="slidenum">
              <a:rPr lang="en-US" smtClean="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B61BEF0D-F0BB-DE4B-95CE-6DB70DBA9567}" type="datetimeFigureOut">
              <a:rPr lang="en-US" smtClean="0"/>
              <a:pPr/>
              <a:t>4/3/2025</a:t>
            </a:fld>
            <a:endParaRPr lang="en-US" dirty="0"/>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9" name="Segnaposto contenuto 8"/>
          <p:cNvSpPr>
            <a:spLocks noGrp="1"/>
          </p:cNvSpPr>
          <p:nvPr>
            <p:ph sz="quarter" idx="1"/>
          </p:nvPr>
        </p:nvSpPr>
        <p:spPr>
          <a:xfrm>
            <a:off x="609600" y="1600200"/>
            <a:ext cx="48768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5693664" y="1600200"/>
            <a:ext cx="48768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3050"/>
            <a:ext cx="10058400" cy="1143000"/>
          </a:xfrm>
        </p:spPr>
        <p:txBody>
          <a:bodyPr anchor="b"/>
          <a:lstStyle>
            <a:lvl1pPr>
              <a:defRPr/>
            </a:lvl1pPr>
          </a:lstStyle>
          <a:p>
            <a:r>
              <a:rPr kumimoji="0" lang="it-IT" smtClean="0"/>
              <a:t>Fare clic per modificare lo stile del titolo</a:t>
            </a:r>
            <a:endParaRPr kumimoji="0" lang="en-US"/>
          </a:p>
        </p:txBody>
      </p:sp>
      <p:sp>
        <p:nvSpPr>
          <p:cNvPr id="7" name="Segnaposto data 6"/>
          <p:cNvSpPr>
            <a:spLocks noGrp="1"/>
          </p:cNvSpPr>
          <p:nvPr>
            <p:ph type="dt" sz="half" idx="10"/>
          </p:nvPr>
        </p:nvSpPr>
        <p:spPr/>
        <p:txBody>
          <a:bodyPr/>
          <a:lstStyle/>
          <a:p>
            <a:fld id="{B61BEF0D-F0BB-DE4B-95CE-6DB70DBA9567}" type="datetimeFigureOut">
              <a:rPr lang="en-US" smtClean="0"/>
              <a:pPr/>
              <a:t>4/3/2025</a:t>
            </a:fld>
            <a:endParaRPr lang="en-US" dirty="0"/>
          </a:p>
        </p:txBody>
      </p:sp>
      <p:sp>
        <p:nvSpPr>
          <p:cNvPr id="8" name="Segnaposto piè di pagina 7"/>
          <p:cNvSpPr>
            <a:spLocks noGrp="1"/>
          </p:cNvSpPr>
          <p:nvPr>
            <p:ph type="ftr" sz="quarter" idx="11"/>
          </p:nvPr>
        </p:nvSpPr>
        <p:spPr/>
        <p:txBody>
          <a:bodyPr/>
          <a:lstStyle/>
          <a:p>
            <a:endParaRPr lang="en-US" dirty="0"/>
          </a:p>
        </p:txBody>
      </p:sp>
      <p:sp>
        <p:nvSpPr>
          <p:cNvPr id="9" name="Segnaposto numero diapositiva 8"/>
          <p:cNvSpPr>
            <a:spLocks noGrp="1"/>
          </p:cNvSpPr>
          <p:nvPr>
            <p:ph type="sldNum" sz="quarter" idx="12"/>
          </p:nvPr>
        </p:nvSpPr>
        <p:spPr/>
        <p:txBody>
          <a:bodyPr/>
          <a:lstStyle/>
          <a:p>
            <a:fld id="{D57F1E4F-1CFF-5643-939E-217C01CDF565}" type="slidenum">
              <a:rPr lang="en-US" smtClean="0"/>
              <a:pPr/>
              <a:t>‹N›</a:t>
            </a:fld>
            <a:endParaRPr lang="en-US" dirty="0"/>
          </a:p>
        </p:txBody>
      </p:sp>
      <p:sp>
        <p:nvSpPr>
          <p:cNvPr id="11" name="Segnaposto contenuto 10"/>
          <p:cNvSpPr>
            <a:spLocks noGrp="1"/>
          </p:cNvSpPr>
          <p:nvPr>
            <p:ph sz="quarter" idx="2"/>
          </p:nvPr>
        </p:nvSpPr>
        <p:spPr>
          <a:xfrm>
            <a:off x="609600" y="2362200"/>
            <a:ext cx="48768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5829300" y="2362200"/>
            <a:ext cx="48768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testo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
        <p:nvSpPr>
          <p:cNvPr id="14" name="Segnaposto testo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6" name="Segnaposto data 5"/>
          <p:cNvSpPr>
            <a:spLocks noGrp="1"/>
          </p:cNvSpPr>
          <p:nvPr>
            <p:ph type="dt" sz="half" idx="10"/>
          </p:nvPr>
        </p:nvSpPr>
        <p:spPr/>
        <p:txBody>
          <a:bodyPr rtlCol="0"/>
          <a:lstStyle/>
          <a:p>
            <a:fld id="{B61BEF0D-F0BB-DE4B-95CE-6DB70DBA9567}" type="datetimeFigureOut">
              <a:rPr lang="en-US" smtClean="0"/>
              <a:pPr/>
              <a:t>4/3/2025</a:t>
            </a:fld>
            <a:endParaRPr lang="en-US" dirty="0"/>
          </a:p>
        </p:txBody>
      </p:sp>
      <p:sp>
        <p:nvSpPr>
          <p:cNvPr id="7" name="Segnaposto numero diapositiva 6"/>
          <p:cNvSpPr>
            <a:spLocks noGrp="1"/>
          </p:cNvSpPr>
          <p:nvPr>
            <p:ph type="sldNum" sz="quarter" idx="11"/>
          </p:nvPr>
        </p:nvSpPr>
        <p:spPr/>
        <p:txBody>
          <a:bodyPr rtlCol="0"/>
          <a:lstStyle/>
          <a:p>
            <a:fld id="{D57F1E4F-1CFF-5643-939E-217C01CDF565}" type="slidenum">
              <a:rPr lang="en-US" smtClean="0"/>
              <a:pPr/>
              <a:t>‹N›</a:t>
            </a:fld>
            <a:endParaRPr lang="en-US" dirty="0"/>
          </a:p>
        </p:txBody>
      </p:sp>
      <p:sp>
        <p:nvSpPr>
          <p:cNvPr id="8" name="Segnaposto piè di pagina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61BEF0D-F0BB-DE4B-95CE-6DB70DBA9567}" type="datetimeFigureOut">
              <a:rPr lang="en-US" smtClean="0"/>
              <a:pPr/>
              <a:t>4/3/2025</a:t>
            </a:fld>
            <a:endParaRPr lang="en-US" dirty="0"/>
          </a:p>
        </p:txBody>
      </p:sp>
      <p:sp>
        <p:nvSpPr>
          <p:cNvPr id="3" name="Segnaposto piè di pagina 2"/>
          <p:cNvSpPr>
            <a:spLocks noGrp="1"/>
          </p:cNvSpPr>
          <p:nvPr>
            <p:ph type="ftr" sz="quarter" idx="11"/>
          </p:nvPr>
        </p:nvSpPr>
        <p:spPr/>
        <p:txBody>
          <a:bodyPr/>
          <a:lstStyle/>
          <a:p>
            <a:endParaRPr lang="en-US" dirty="0"/>
          </a:p>
        </p:txBody>
      </p:sp>
      <p:sp>
        <p:nvSpPr>
          <p:cNvPr id="4" name="Segnaposto numero diapositiva 3"/>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Connettore 1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406400" y="274320"/>
            <a:ext cx="7518400" cy="6327648"/>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4"/>
          </p:nvPr>
        </p:nvSpPr>
        <p:spPr/>
        <p:txBody>
          <a:bodyPr rtlCol="0"/>
          <a:lstStyle/>
          <a:p>
            <a:fld id="{B61BEF0D-F0BB-DE4B-95CE-6DB70DBA9567}" type="datetimeFigureOut">
              <a:rPr lang="en-US" smtClean="0"/>
              <a:pPr/>
              <a:t>4/3/2025</a:t>
            </a:fld>
            <a:endParaRPr lang="en-US" dirty="0"/>
          </a:p>
        </p:txBody>
      </p:sp>
      <p:sp>
        <p:nvSpPr>
          <p:cNvPr id="22" name="Segnaposto numero diapositiva 21"/>
          <p:cNvSpPr>
            <a:spLocks noGrp="1"/>
          </p:cNvSpPr>
          <p:nvPr>
            <p:ph type="sldNum" sz="quarter" idx="15"/>
          </p:nvPr>
        </p:nvSpPr>
        <p:spPr/>
        <p:txBody>
          <a:bodyPr rtlCol="0"/>
          <a:lstStyle/>
          <a:p>
            <a:fld id="{D57F1E4F-1CFF-5643-939E-217C01CDF565}" type="slidenum">
              <a:rPr lang="en-US" smtClean="0"/>
              <a:pPr/>
              <a:t>‹N›</a:t>
            </a:fld>
            <a:endParaRPr lang="en-US" dirty="0"/>
          </a:p>
        </p:txBody>
      </p:sp>
      <p:sp>
        <p:nvSpPr>
          <p:cNvPr id="23" name="Segnaposto piè di pagina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5518404" y="3124200"/>
            <a:ext cx="6309360" cy="609600"/>
          </a:xfrm>
        </p:spPr>
        <p:txBody>
          <a:bodyPr anchor="b"/>
          <a:lstStyle>
            <a:lvl1pPr algn="l">
              <a:buNone/>
              <a:defRPr sz="2000" b="1"/>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10" name="Connettore 1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B61BEF0D-F0BB-DE4B-95CE-6DB70DBA9567}" type="datetimeFigureOut">
              <a:rPr lang="en-US" smtClean="0"/>
              <a:pPr/>
              <a:t>4/3/2025</a:t>
            </a:fld>
            <a:endParaRPr lang="en-US" dirty="0"/>
          </a:p>
        </p:txBody>
      </p:sp>
      <p:sp>
        <p:nvSpPr>
          <p:cNvPr id="18" name="Segnaposto numero diapositiva 17"/>
          <p:cNvSpPr>
            <a:spLocks noGrp="1"/>
          </p:cNvSpPr>
          <p:nvPr>
            <p:ph type="sldNum" sz="quarter" idx="11"/>
          </p:nvPr>
        </p:nvSpPr>
        <p:spPr/>
        <p:txBody>
          <a:bodyPr rtlCol="0"/>
          <a:lstStyle/>
          <a:p>
            <a:fld id="{D57F1E4F-1CFF-5643-939E-217C01CDF565}" type="slidenum">
              <a:rPr lang="en-US" smtClean="0"/>
              <a:pPr/>
              <a:t>‹N›</a:t>
            </a:fld>
            <a:endParaRPr lang="en-US" dirty="0"/>
          </a:p>
        </p:txBody>
      </p:sp>
      <p:sp>
        <p:nvSpPr>
          <p:cNvPr id="21" name="Segnaposto piè di pagina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609600" y="274638"/>
            <a:ext cx="9956800" cy="1143000"/>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B61BEF0D-F0BB-DE4B-95CE-6DB70DBA9567}" type="datetimeFigureOut">
              <a:rPr lang="en-US" smtClean="0"/>
              <a:pPr/>
              <a:t>4/3/2025</a:t>
            </a:fld>
            <a:endParaRPr lang="en-US" dirty="0"/>
          </a:p>
        </p:txBody>
      </p:sp>
      <p:sp>
        <p:nvSpPr>
          <p:cNvPr id="3" name="Segnaposto piè di pagina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Connettore 1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D57F1E4F-1CFF-5643-939E-217C01CDF565}"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 xmlns:a16="http://schemas.microsoft.com/office/drawing/2014/main" id="{A65BDAB9-42B9-4804-8008-D12F332BA1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magine 8" descr="Copertina Complex.jpg"/>
          <p:cNvPicPr>
            <a:picLocks noChangeAspect="1"/>
          </p:cNvPicPr>
          <p:nvPr/>
        </p:nvPicPr>
        <p:blipFill>
          <a:blip r:embed="rId2"/>
          <a:stretch>
            <a:fillRect/>
          </a:stretch>
        </p:blipFill>
        <p:spPr>
          <a:xfrm>
            <a:off x="423333" y="254000"/>
            <a:ext cx="11049000" cy="6426200"/>
          </a:xfrm>
          <a:prstGeom prst="rect">
            <a:avLst/>
          </a:prstGeom>
        </p:spPr>
      </p:pic>
      <p:pic>
        <p:nvPicPr>
          <p:cNvPr id="8" name="Immagine 7">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8126926" y="270933"/>
            <a:ext cx="3379273" cy="232833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3028974162"/>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643467" y="1837267"/>
            <a:ext cx="5825068" cy="3534915"/>
          </a:xfrm>
        </p:spPr>
        <p:txBody>
          <a:bodyPr>
            <a:normAutofit fontScale="90000"/>
          </a:bodyPr>
          <a:lstStyle/>
          <a:p>
            <a:pPr algn="just"/>
            <a:r>
              <a:rPr lang="en-US" b="1" i="1" dirty="0" smtClean="0">
                <a:latin typeface="Bradley Hand ITC" panose="03070402050302030203" pitchFamily="66" charset="0"/>
              </a:rPr>
              <a:t>In particular, essential oils, combined together, allow you to obtain both a physical reaction and an emotional and </a:t>
            </a:r>
            <a:r>
              <a:rPr lang="en-US" b="1" i="1" dirty="0" err="1" smtClean="0">
                <a:latin typeface="Bradley Hand ITC" panose="03070402050302030203" pitchFamily="66" charset="0"/>
              </a:rPr>
              <a:t>vibrational</a:t>
            </a:r>
            <a:r>
              <a:rPr lang="en-US" b="1" i="1" dirty="0" smtClean="0">
                <a:latin typeface="Bradley Hand ITC" panose="03070402050302030203" pitchFamily="66" charset="0"/>
              </a:rPr>
              <a:t> reaction, they act on the cellular metabolism and facilitate the easing of physical and emotional tensions.</a:t>
            </a:r>
            <a:endParaRPr lang="it-IT" b="1" dirty="0">
              <a:latin typeface="Bradley Hand ITC" panose="03070402050302030203" pitchFamily="66" charset="0"/>
            </a:endParaRPr>
          </a:p>
        </p:txBody>
      </p:sp>
      <p:pic>
        <p:nvPicPr>
          <p:cNvPr id="4" name="Immagin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689150" y="1492795"/>
            <a:ext cx="4693921" cy="3979817"/>
          </a:xfrm>
          <a:prstGeom prst="rect">
            <a:avLst/>
          </a:prstGeom>
          <a:ln w="88900" cap="sq" cmpd="thickThin">
            <a:solidFill>
              <a:schemeClr val="accent1">
                <a:lumMod val="60000"/>
                <a:lumOff val="40000"/>
              </a:schemeClr>
            </a:solidFill>
            <a:prstDash val="solid"/>
            <a:miter lim="800000"/>
          </a:ln>
          <a:effectLst>
            <a:innerShdw blurRad="76200">
              <a:srgbClr val="000000"/>
            </a:innerShdw>
          </a:effectLst>
        </p:spPr>
      </p:pic>
      <p:pic>
        <p:nvPicPr>
          <p:cNvPr id="6" name="Immagine 5">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2353202" y="384385"/>
            <a:ext cx="2134131" cy="125735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3143773099"/>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extLst>
              <a:ext uri="{28A0092B-C50C-407E-A947-70E740481C1C}">
                <a14:useLocalDpi xmlns:a14="http://schemas.microsoft.com/office/drawing/2010/main" xmlns="" val="0"/>
              </a:ext>
            </a:extLst>
          </a:blip>
          <a:srcRect l="7500" r="5312"/>
          <a:stretch/>
        </p:blipFill>
        <p:spPr>
          <a:xfrm>
            <a:off x="7738534" y="1253067"/>
            <a:ext cx="3683000" cy="4885266"/>
          </a:xfrm>
          <a:prstGeom prst="ellipse">
            <a:avLst/>
          </a:prstGeom>
          <a:ln w="63500" cap="rnd">
            <a:solidFill>
              <a:schemeClr val="accent1">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550333" y="812800"/>
            <a:ext cx="6782284" cy="5391021"/>
          </a:xfrm>
        </p:spPr>
        <p:txBody>
          <a:bodyPr>
            <a:normAutofit fontScale="90000"/>
          </a:bodyPr>
          <a:lstStyle/>
          <a:p>
            <a:pPr algn="just"/>
            <a:r>
              <a:rPr lang="en-US" b="1" dirty="0" smtClean="0">
                <a:latin typeface="Bradley Hand ITC" panose="03070402050302030203" pitchFamily="66" charset="0"/>
              </a:rPr>
              <a:t>The METODO CERTO is structured through 26 face and body protocols that support the operator by giving a guideline; but the Method does not have pre-established schemes because it is adapted to the visual and tactile anamnesis of the tissue and to the BIO-TYPOLOGICAL analysis of the subject in the continuous search for the personalized and perfect treatment that the client needs at that particular moment.</a:t>
            </a:r>
            <a:endParaRPr lang="it-IT" sz="3000" b="1" dirty="0">
              <a:latin typeface="Bradley Hand ITC" panose="03070402050302030203" pitchFamily="66" charset="0"/>
            </a:endParaRPr>
          </a:p>
        </p:txBody>
      </p:sp>
      <p:pic>
        <p:nvPicPr>
          <p:cNvPr id="6" name="Immagine 5">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2499796" y="262466"/>
            <a:ext cx="2134131" cy="125735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1355854890"/>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968483" y="1473200"/>
            <a:ext cx="9539352" cy="4377094"/>
          </a:xfrm>
        </p:spPr>
        <p:txBody>
          <a:bodyPr>
            <a:normAutofit/>
          </a:bodyPr>
          <a:lstStyle/>
          <a:p>
            <a:pPr algn="just"/>
            <a:r>
              <a:rPr lang="en-US" sz="3300" b="1" i="1" dirty="0" smtClean="0">
                <a:latin typeface="Bradley Hand ITC" panose="03070402050302030203" pitchFamily="66" charset="0"/>
              </a:rPr>
              <a:t>It is important to say that Metodo </a:t>
            </a:r>
            <a:r>
              <a:rPr lang="en-US" sz="3300" b="1" i="1" dirty="0" err="1" smtClean="0">
                <a:latin typeface="Bradley Hand ITC" panose="03070402050302030203" pitchFamily="66" charset="0"/>
              </a:rPr>
              <a:t>Certo</a:t>
            </a:r>
            <a:r>
              <a:rPr lang="en-US" sz="3300" b="1" i="1" dirty="0" smtClean="0">
                <a:latin typeface="Bradley Hand ITC" panose="03070402050302030203" pitchFamily="66" charset="0"/>
              </a:rPr>
              <a:t> products can be used with any manual technique, increasing manual results by over 50%; they can also be used alongside the main aesthetic machines, enhancing them by at least 30% and allowing the benefits to be extended in the following days and then maintained over time.</a:t>
            </a:r>
            <a:endParaRPr lang="it-IT" b="1" dirty="0">
              <a:latin typeface="Bradley Hand ITC" panose="03070402050302030203" pitchFamily="66" charset="0"/>
            </a:endParaRPr>
          </a:p>
        </p:txBody>
      </p:sp>
      <p:pic>
        <p:nvPicPr>
          <p:cNvPr id="4" name="Immagine 3">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2" cstate="print">
            <a:extLst>
              <a:ext uri="{28A0092B-C50C-407E-A947-70E740481C1C}">
                <a14:useLocalDpi xmlns:a14="http://schemas.microsoft.com/office/drawing/2010/main" xmlns="" val="0"/>
              </a:ext>
            </a:extLst>
          </a:blip>
          <a:stretch>
            <a:fillRect/>
          </a:stretch>
        </p:blipFill>
        <p:spPr>
          <a:xfrm>
            <a:off x="4101690" y="194733"/>
            <a:ext cx="2519243" cy="1447800"/>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1088808900"/>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1126067" y="1498599"/>
            <a:ext cx="7823199" cy="1587034"/>
          </a:xfrm>
        </p:spPr>
        <p:txBody>
          <a:bodyPr>
            <a:normAutofit fontScale="90000"/>
          </a:bodyPr>
          <a:lstStyle/>
          <a:p>
            <a:pPr algn="ctr"/>
            <a:r>
              <a:rPr lang="en-US" sz="4400" b="1" i="1" dirty="0" smtClean="0">
                <a:solidFill>
                  <a:srgbClr val="C00000"/>
                </a:solidFill>
                <a:latin typeface="Bradley Hand ITC" panose="03070402050302030203" pitchFamily="66" charset="0"/>
              </a:rPr>
              <a:t>THE METODO CERTO COURSES (</a:t>
            </a:r>
            <a:r>
              <a:rPr lang="en-US" sz="3300" b="1" i="1" dirty="0" smtClean="0">
                <a:solidFill>
                  <a:srgbClr val="C00000"/>
                </a:solidFill>
                <a:latin typeface="Bradley Hand ITC" panose="03070402050302030203" pitchFamily="66" charset="0"/>
              </a:rPr>
              <a:t>theory, practice, private study and internship)</a:t>
            </a:r>
            <a:endParaRPr lang="it-IT" sz="3300" b="1" dirty="0">
              <a:latin typeface="Bradley Hand ITC" panose="03070402050302030203" pitchFamily="66" charset="0"/>
            </a:endParaRPr>
          </a:p>
        </p:txBody>
      </p:sp>
      <p:sp>
        <p:nvSpPr>
          <p:cNvPr id="3" name="CasellaDiTesto 2">
            <a:extLst>
              <a:ext uri="{FF2B5EF4-FFF2-40B4-BE49-F238E27FC236}">
                <a16:creationId xmlns="" xmlns:a16="http://schemas.microsoft.com/office/drawing/2014/main" id="{94D84DA0-5478-4D4E-BBA2-3DEC20EEAC9D}"/>
              </a:ext>
            </a:extLst>
          </p:cNvPr>
          <p:cNvSpPr txBox="1"/>
          <p:nvPr/>
        </p:nvSpPr>
        <p:spPr>
          <a:xfrm>
            <a:off x="630680" y="3217710"/>
            <a:ext cx="10062183" cy="2899954"/>
          </a:xfrm>
          <a:prstGeom prst="rect">
            <a:avLst/>
          </a:prstGeom>
        </p:spPr>
        <p:txBody>
          <a:bodyPr vert="horz" lIns="91440" tIns="45720" rIns="91440" bIns="45720" rtlCol="0" anchor="t">
            <a:normAutofit fontScale="67500" lnSpcReduction="20000"/>
          </a:bodyPr>
          <a:lstStyle>
            <a:lvl1pPr algn="just">
              <a:spcBef>
                <a:spcPct val="0"/>
              </a:spcBef>
              <a:buNone/>
              <a:defRPr sz="3600" b="1" i="1">
                <a:solidFill>
                  <a:schemeClr val="tx1">
                    <a:lumMod val="85000"/>
                    <a:lumOff val="15000"/>
                  </a:schemeClr>
                </a:solidFill>
                <a:latin typeface="Bradley Hand ITC" panose="03070402050302030203" pitchFamily="66"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3300" dirty="0" smtClean="0"/>
              <a:t>1st OPERATOR LEVEL 194 HOURS (of which 92 of theory and practice)</a:t>
            </a:r>
          </a:p>
          <a:p>
            <a:r>
              <a:rPr lang="en-US" sz="3300" dirty="0" smtClean="0"/>
              <a:t>2nd OPERATOR LEVEL 124 HOURS (of which 48 of theory and practice)</a:t>
            </a:r>
          </a:p>
          <a:p>
            <a:r>
              <a:rPr lang="en-US" sz="3300" dirty="0" smtClean="0"/>
              <a:t>3rd OPERATOR LEVEL 124 HOURS (of which 48 of theory and practice)</a:t>
            </a:r>
          </a:p>
          <a:p>
            <a:endParaRPr lang="en-US" sz="3300" dirty="0" smtClean="0"/>
          </a:p>
          <a:p>
            <a:r>
              <a:rPr lang="en-US" sz="3300" dirty="0" smtClean="0"/>
              <a:t>4th INSTRUCTOR LEVEL 190 HOURS (of which 92 of theory and practice)</a:t>
            </a:r>
          </a:p>
          <a:p>
            <a:endParaRPr lang="en-US" sz="3300" dirty="0" smtClean="0"/>
          </a:p>
          <a:p>
            <a:r>
              <a:rPr lang="en-US" sz="3300" dirty="0" smtClean="0"/>
              <a:t>5th NATIONAL TEACHER LEVEL 190 HOURS (of which 92 of theory and practice)</a:t>
            </a:r>
            <a:endParaRPr lang="it-IT" sz="3300" dirty="0" smtClean="0"/>
          </a:p>
          <a:p>
            <a:endParaRPr lang="it-IT" dirty="0"/>
          </a:p>
        </p:txBody>
      </p:sp>
      <p:sp>
        <p:nvSpPr>
          <p:cNvPr id="5" name="Rectangle 2"/>
          <p:cNvSpPr>
            <a:spLocks noChangeArrowheads="1"/>
          </p:cNvSpPr>
          <p:nvPr/>
        </p:nvSpPr>
        <p:spPr bwMode="auto">
          <a:xfrm>
            <a:off x="2337775" y="868121"/>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6" name="Oggetto 5"/>
          <p:cNvGraphicFramePr>
            <a:graphicFrameLocks/>
          </p:cNvGraphicFramePr>
          <p:nvPr>
            <p:extLst>
              <p:ext uri="{D42A27DB-BD31-4B8C-83A1-F6EECF244321}">
                <p14:modId xmlns:p14="http://schemas.microsoft.com/office/powerpoint/2010/main" xmlns="" val="4035831015"/>
              </p:ext>
            </p:extLst>
          </p:nvPr>
        </p:nvGraphicFramePr>
        <p:xfrm>
          <a:off x="400660" y="441325"/>
          <a:ext cx="1097279" cy="1057446"/>
        </p:xfrm>
        <a:graphic>
          <a:graphicData uri="http://schemas.openxmlformats.org/presentationml/2006/ole">
            <p:oleObj spid="_x0000_s1067" name="Immagine" r:id="rId3" imgW="7315215" imgH="7086614" progId="StaticMetafile">
              <p:embed/>
            </p:oleObj>
          </a:graphicData>
        </a:graphic>
      </p:graphicFrame>
      <p:sp>
        <p:nvSpPr>
          <p:cNvPr id="7"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8" name="Oggetto 7" descr="Immagine che contiene testo, segnale, serviziodatavola, tazza&#10;&#10;&#10;&#10;&#10;&#10;&#10;&#10;&#10;&#10;&#10;&#10;Descrizione generata automaticamente"/>
          <p:cNvGraphicFramePr>
            <a:graphicFrameLocks/>
          </p:cNvGraphicFramePr>
          <p:nvPr>
            <p:extLst>
              <p:ext uri="{D42A27DB-BD31-4B8C-83A1-F6EECF244321}">
                <p14:modId xmlns:p14="http://schemas.microsoft.com/office/powerpoint/2010/main" xmlns="" val="696146152"/>
              </p:ext>
            </p:extLst>
          </p:nvPr>
        </p:nvGraphicFramePr>
        <p:xfrm>
          <a:off x="10277934" y="424392"/>
          <a:ext cx="997132" cy="999868"/>
        </p:xfrm>
        <a:graphic>
          <a:graphicData uri="http://schemas.openxmlformats.org/presentationml/2006/ole">
            <p:oleObj spid="_x0000_s1068" name="Immagine" r:id="rId4" imgW="1650955" imgH="1955826" progId="StaticMetafile">
              <p:embed/>
            </p:oleObj>
          </a:graphicData>
        </a:graphic>
      </p:graphicFrame>
      <p:sp>
        <p:nvSpPr>
          <p:cNvPr id="9" name="Rectangle 6"/>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10" name="Immagine 9">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5" cstate="print">
            <a:extLst>
              <a:ext uri="{28A0092B-C50C-407E-A947-70E740481C1C}">
                <a14:useLocalDpi xmlns:a14="http://schemas.microsoft.com/office/drawing/2010/main" xmlns="" val="0"/>
              </a:ext>
            </a:extLst>
          </a:blip>
          <a:stretch>
            <a:fillRect/>
          </a:stretch>
        </p:blipFill>
        <p:spPr>
          <a:xfrm>
            <a:off x="4444041" y="1"/>
            <a:ext cx="2574826" cy="1392820"/>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105121085"/>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 xmlns:a16="http://schemas.microsoft.com/office/drawing/2014/main" id="{BCF3F244-D77A-46F9-B7B4-66B488ADBD5F}"/>
              </a:ext>
            </a:extLst>
          </p:cNvPr>
          <p:cNvPicPr>
            <a:picLocks noChangeAspect="1"/>
          </p:cNvPicPr>
          <p:nvPr/>
        </p:nvPicPr>
        <p:blipFill>
          <a:blip r:embed="rId2"/>
          <a:stretch>
            <a:fillRect/>
          </a:stretch>
        </p:blipFill>
        <p:spPr>
          <a:xfrm>
            <a:off x="1595533" y="1879798"/>
            <a:ext cx="9626082" cy="3190966"/>
          </a:xfrm>
          <a:prstGeom prst="rect">
            <a:avLst/>
          </a:prstGeom>
          <a:ln w="88900" cap="sq" cmpd="thickThin">
            <a:solidFill>
              <a:srgbClr val="000000"/>
            </a:solidFill>
            <a:prstDash val="solid"/>
            <a:miter lim="800000"/>
          </a:ln>
          <a:effectLst>
            <a:innerShdw blurRad="76200">
              <a:srgbClr val="000000"/>
            </a:innerShdw>
          </a:effectLst>
        </p:spPr>
      </p:pic>
      <p:sp>
        <p:nvSpPr>
          <p:cNvPr id="7" name="CasellaDiTesto 6">
            <a:extLst>
              <a:ext uri="{FF2B5EF4-FFF2-40B4-BE49-F238E27FC236}">
                <a16:creationId xmlns="" xmlns:a16="http://schemas.microsoft.com/office/drawing/2014/main" id="{0A1128D3-0795-4439-98D4-8B09DBFE9F4E}"/>
              </a:ext>
            </a:extLst>
          </p:cNvPr>
          <p:cNvSpPr txBox="1"/>
          <p:nvPr/>
        </p:nvSpPr>
        <p:spPr>
          <a:xfrm>
            <a:off x="2809443" y="693880"/>
            <a:ext cx="7198264" cy="883493"/>
          </a:xfrm>
          <a:prstGeom prst="rect">
            <a:avLst/>
          </a:prstGeom>
        </p:spPr>
        <p:txBody>
          <a:bodyPr vert="horz" lIns="91440" tIns="45720" rIns="91440" bIns="45720" rtlCol="0" anchor="t">
            <a:normAutofit/>
          </a:bodyPr>
          <a:lstStyle>
            <a:lvl1pPr algn="just">
              <a:spcBef>
                <a:spcPct val="0"/>
              </a:spcBef>
              <a:buNone/>
              <a:defRPr sz="3600" b="1" i="1">
                <a:solidFill>
                  <a:schemeClr val="tx1">
                    <a:lumMod val="85000"/>
                    <a:lumOff val="15000"/>
                  </a:schemeClr>
                </a:solidFill>
                <a:latin typeface="Bradley Hand ITC" panose="03070402050302030203" pitchFamily="66"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it-IT" dirty="0"/>
              <a:t> </a:t>
            </a:r>
            <a:r>
              <a:rPr lang="it-IT" dirty="0" smtClean="0"/>
              <a:t>Detox body treatment </a:t>
            </a:r>
            <a:r>
              <a:rPr lang="it-IT" dirty="0" err="1" smtClean="0"/>
              <a:t>from</a:t>
            </a:r>
            <a:r>
              <a:rPr lang="it-IT" dirty="0" smtClean="0"/>
              <a:t> 90</a:t>
            </a:r>
            <a:r>
              <a:rPr lang="it-IT" dirty="0"/>
              <a:t>’</a:t>
            </a:r>
          </a:p>
        </p:txBody>
      </p:sp>
      <p:pic>
        <p:nvPicPr>
          <p:cNvPr id="5" name="Immagine 4">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5341509" y="5373189"/>
            <a:ext cx="2134131" cy="125735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2451358433"/>
      </p:ext>
    </p:extLst>
  </p:cSld>
  <p:clrMapOvr>
    <a:masterClrMapping/>
  </p:clrMapOvr>
  <p:transition spd="slow">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 xmlns:a16="http://schemas.microsoft.com/office/drawing/2014/main" id="{C7F98720-BF14-4B2A-A8F8-6A601F61BFA1}"/>
              </a:ext>
            </a:extLst>
          </p:cNvPr>
          <p:cNvPicPr>
            <a:picLocks noChangeAspect="1"/>
          </p:cNvPicPr>
          <p:nvPr/>
        </p:nvPicPr>
        <p:blipFill>
          <a:blip r:embed="rId2"/>
          <a:stretch>
            <a:fillRect/>
          </a:stretch>
        </p:blipFill>
        <p:spPr>
          <a:xfrm>
            <a:off x="2397759" y="1095317"/>
            <a:ext cx="8117840" cy="4557876"/>
          </a:xfrm>
          <a:prstGeom prst="rect">
            <a:avLst/>
          </a:prstGeom>
          <a:ln w="88900" cap="sq" cmpd="thickThin">
            <a:solidFill>
              <a:srgbClr val="000000"/>
            </a:solidFill>
            <a:prstDash val="solid"/>
            <a:miter lim="800000"/>
          </a:ln>
          <a:effectLst>
            <a:innerShdw blurRad="76200">
              <a:srgbClr val="000000"/>
            </a:innerShdw>
          </a:effectLst>
        </p:spPr>
      </p:pic>
      <p:sp>
        <p:nvSpPr>
          <p:cNvPr id="5" name="CasellaDiTesto 4">
            <a:extLst>
              <a:ext uri="{FF2B5EF4-FFF2-40B4-BE49-F238E27FC236}">
                <a16:creationId xmlns="" xmlns:a16="http://schemas.microsoft.com/office/drawing/2014/main" id="{33B6A5BF-3B06-4542-B17D-9069729AA123}"/>
              </a:ext>
            </a:extLst>
          </p:cNvPr>
          <p:cNvSpPr txBox="1"/>
          <p:nvPr/>
        </p:nvSpPr>
        <p:spPr>
          <a:xfrm>
            <a:off x="2221077" y="309795"/>
            <a:ext cx="8471204" cy="704193"/>
          </a:xfrm>
          <a:prstGeom prst="rect">
            <a:avLst/>
          </a:prstGeom>
        </p:spPr>
        <p:txBody>
          <a:bodyPr vert="horz" lIns="91440" tIns="45720" rIns="91440" bIns="45720" rtlCol="0" anchor="t">
            <a:normAutofit/>
          </a:bodyPr>
          <a:lstStyle>
            <a:lvl1pPr algn="just">
              <a:spcBef>
                <a:spcPct val="0"/>
              </a:spcBef>
              <a:buNone/>
              <a:defRPr sz="3600" b="1" i="1">
                <a:solidFill>
                  <a:schemeClr val="tx1">
                    <a:lumMod val="85000"/>
                    <a:lumOff val="15000"/>
                  </a:schemeClr>
                </a:solidFill>
                <a:latin typeface="Bradley Hand ITC" panose="03070402050302030203" pitchFamily="66"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it-IT" dirty="0"/>
              <a:t> 90’ </a:t>
            </a:r>
            <a:r>
              <a:rPr lang="en-US" smtClean="0"/>
              <a:t>after the first detox treatment</a:t>
            </a:r>
            <a:endParaRPr lang="it-IT" dirty="0"/>
          </a:p>
        </p:txBody>
      </p:sp>
      <p:pic>
        <p:nvPicPr>
          <p:cNvPr id="6" name="Immagine 5">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5389613" y="5816004"/>
            <a:ext cx="2134131" cy="937882"/>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290649717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 xmlns:a16="http://schemas.microsoft.com/office/drawing/2014/main" id="{DB152563-E83A-4290-91FA-A4D13ADE04F8}"/>
              </a:ext>
            </a:extLst>
          </p:cNvPr>
          <p:cNvSpPr txBox="1"/>
          <p:nvPr/>
        </p:nvSpPr>
        <p:spPr>
          <a:xfrm>
            <a:off x="2734147" y="130623"/>
            <a:ext cx="6791560" cy="483942"/>
          </a:xfrm>
          <a:prstGeom prst="rect">
            <a:avLst/>
          </a:prstGeom>
        </p:spPr>
        <p:txBody>
          <a:bodyPr vert="horz" lIns="91440" tIns="45720" rIns="91440" bIns="45720" rtlCol="0" anchor="t">
            <a:normAutofit fontScale="85000" lnSpcReduction="20000"/>
          </a:bodyPr>
          <a:lstStyle>
            <a:lvl1pPr algn="just">
              <a:spcBef>
                <a:spcPct val="0"/>
              </a:spcBef>
              <a:buNone/>
              <a:defRPr sz="3600" b="1" i="1">
                <a:solidFill>
                  <a:schemeClr val="tx1">
                    <a:lumMod val="85000"/>
                    <a:lumOff val="15000"/>
                  </a:schemeClr>
                </a:solidFill>
                <a:latin typeface="Bradley Hand ITC" panose="03070402050302030203" pitchFamily="66"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it-IT" dirty="0"/>
              <a:t>…1° trattamento </a:t>
            </a:r>
            <a:r>
              <a:rPr lang="it-IT" dirty="0" smtClean="0"/>
              <a:t>Reset Corpo..</a:t>
            </a:r>
            <a:endParaRPr lang="it-IT" dirty="0"/>
          </a:p>
        </p:txBody>
      </p:sp>
      <p:pic>
        <p:nvPicPr>
          <p:cNvPr id="7" name="Immagine 6">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2" cstate="print">
            <a:extLst>
              <a:ext uri="{28A0092B-C50C-407E-A947-70E740481C1C}">
                <a14:useLocalDpi xmlns:a14="http://schemas.microsoft.com/office/drawing/2010/main" xmlns="" val="0"/>
              </a:ext>
            </a:extLst>
          </a:blip>
          <a:stretch>
            <a:fillRect/>
          </a:stretch>
        </p:blipFill>
        <p:spPr>
          <a:xfrm>
            <a:off x="9361183" y="3212933"/>
            <a:ext cx="2134131" cy="1257353"/>
          </a:xfrm>
          <a:prstGeom prst="rect">
            <a:avLst/>
          </a:prstGeom>
          <a:ln>
            <a:noFill/>
          </a:ln>
          <a:effectLst>
            <a:outerShdw blurRad="292100" dist="139700" dir="2700000" sx="105000" sy="105000" algn="tl" rotWithShape="0">
              <a:sysClr val="windowText" lastClr="000000">
                <a:alpha val="65000"/>
              </a:sysClr>
            </a:outerShdw>
          </a:effectLst>
        </p:spPr>
      </p:pic>
      <p:pic>
        <p:nvPicPr>
          <p:cNvPr id="2" name="Immagin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011739" y="832918"/>
            <a:ext cx="6431026" cy="585759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xmlns="" val="3046607162"/>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 xmlns:a16="http://schemas.microsoft.com/office/drawing/2014/main" id="{DB152563-E83A-4290-91FA-A4D13ADE04F8}"/>
              </a:ext>
            </a:extLst>
          </p:cNvPr>
          <p:cNvSpPr txBox="1"/>
          <p:nvPr/>
        </p:nvSpPr>
        <p:spPr>
          <a:xfrm>
            <a:off x="2561790" y="237367"/>
            <a:ext cx="7068420" cy="1030118"/>
          </a:xfrm>
          <a:prstGeom prst="rect">
            <a:avLst/>
          </a:prstGeom>
        </p:spPr>
        <p:txBody>
          <a:bodyPr vert="horz" lIns="91440" tIns="45720" rIns="91440" bIns="45720" rtlCol="0" anchor="t">
            <a:normAutofit/>
          </a:bodyPr>
          <a:lstStyle>
            <a:lvl1pPr algn="just">
              <a:spcBef>
                <a:spcPct val="0"/>
              </a:spcBef>
              <a:buNone/>
              <a:defRPr sz="3600" b="1" i="1">
                <a:solidFill>
                  <a:schemeClr val="tx1">
                    <a:lumMod val="85000"/>
                    <a:lumOff val="15000"/>
                  </a:schemeClr>
                </a:solidFill>
                <a:latin typeface="Bradley Hand ITC" panose="03070402050302030203" pitchFamily="66"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it-IT" dirty="0"/>
              <a:t>…1° trattamento </a:t>
            </a:r>
            <a:r>
              <a:rPr lang="it-IT" dirty="0" smtClean="0"/>
              <a:t>Rassodante..</a:t>
            </a:r>
            <a:endParaRPr lang="it-IT" dirty="0"/>
          </a:p>
        </p:txBody>
      </p:sp>
      <p:pic>
        <p:nvPicPr>
          <p:cNvPr id="6" name="Immagine 5">
            <a:extLst>
              <a:ext uri="{FF2B5EF4-FFF2-40B4-BE49-F238E27FC236}">
                <a16:creationId xmlns="" xmlns:a16="http://schemas.microsoft.com/office/drawing/2014/main" id="{8B2E4968-0BFB-4AB6-B0AB-487299CB605A}"/>
              </a:ext>
            </a:extLst>
          </p:cNvPr>
          <p:cNvPicPr>
            <a:picLocks noChangeAspect="1"/>
          </p:cNvPicPr>
          <p:nvPr/>
        </p:nvPicPr>
        <p:blipFill>
          <a:blip r:embed="rId2"/>
          <a:stretch>
            <a:fillRect/>
          </a:stretch>
        </p:blipFill>
        <p:spPr>
          <a:xfrm>
            <a:off x="3406140" y="1151749"/>
            <a:ext cx="5379720" cy="5379720"/>
          </a:xfrm>
          <a:prstGeom prst="rect">
            <a:avLst/>
          </a:prstGeom>
          <a:ln w="88900" cap="sq" cmpd="thickThin">
            <a:solidFill>
              <a:srgbClr val="000000"/>
            </a:solidFill>
            <a:prstDash val="solid"/>
            <a:miter lim="800000"/>
          </a:ln>
          <a:effectLst>
            <a:innerShdw blurRad="76200">
              <a:srgbClr val="000000"/>
            </a:innerShdw>
          </a:effectLst>
        </p:spPr>
      </p:pic>
      <p:pic>
        <p:nvPicPr>
          <p:cNvPr id="7" name="Immagine 6">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9361183" y="3212933"/>
            <a:ext cx="2134131" cy="125735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2087389145"/>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79150" y="0"/>
            <a:ext cx="10058400" cy="6740525"/>
          </a:xfrm>
          <a:prstGeom prst="rect">
            <a:avLst/>
          </a:prstGeom>
        </p:spPr>
      </p:pic>
      <p:sp>
        <p:nvSpPr>
          <p:cNvPr id="9" name="CasellaDiTesto 8">
            <a:extLst>
              <a:ext uri="{FF2B5EF4-FFF2-40B4-BE49-F238E27FC236}">
                <a16:creationId xmlns="" xmlns:a16="http://schemas.microsoft.com/office/drawing/2014/main" id="{BAD99A0F-6B66-423F-9734-BC082B6EB7FB}"/>
              </a:ext>
            </a:extLst>
          </p:cNvPr>
          <p:cNvSpPr txBox="1"/>
          <p:nvPr/>
        </p:nvSpPr>
        <p:spPr>
          <a:xfrm>
            <a:off x="1373293" y="115747"/>
            <a:ext cx="9578820" cy="934120"/>
          </a:xfrm>
          <a:prstGeom prst="rect">
            <a:avLst/>
          </a:prstGeom>
        </p:spPr>
        <p:txBody>
          <a:bodyPr vert="horz" lIns="91440" tIns="45720" rIns="91440" bIns="45720" rtlCol="0" anchor="t">
            <a:normAutofit/>
          </a:bodyPr>
          <a:lstStyle>
            <a:lvl1pPr algn="just">
              <a:spcBef>
                <a:spcPct val="0"/>
              </a:spcBef>
              <a:buNone/>
              <a:defRPr sz="3600" b="1" i="1">
                <a:solidFill>
                  <a:schemeClr val="tx1">
                    <a:lumMod val="85000"/>
                    <a:lumOff val="15000"/>
                  </a:schemeClr>
                </a:solidFill>
                <a:latin typeface="Bradley Hand ITC" panose="03070402050302030203" pitchFamily="66"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it-IT" dirty="0" smtClean="0"/>
              <a:t> </a:t>
            </a:r>
            <a:r>
              <a:rPr lang="en-US" sz="4000" dirty="0" smtClean="0">
                <a:solidFill>
                  <a:srgbClr val="FF0000"/>
                </a:solidFill>
              </a:rPr>
              <a:t>Before and after 3 personalized treatments!</a:t>
            </a:r>
            <a:endParaRPr lang="it-IT" sz="4000" dirty="0">
              <a:solidFill>
                <a:srgbClr val="FF0000"/>
              </a:solidFill>
            </a:endParaRPr>
          </a:p>
        </p:txBody>
      </p:sp>
      <p:pic>
        <p:nvPicPr>
          <p:cNvPr id="10" name="Immagine 9">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4724202" y="2523032"/>
            <a:ext cx="2134131" cy="125735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217730302"/>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 xmlns:a16="http://schemas.microsoft.com/office/drawing/2014/main" id="{3492D635-32B1-4D1E-91AA-6190525130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2" name="Immagine 41" descr="Complex 2.jpg"/>
          <p:cNvPicPr>
            <a:picLocks noChangeAspect="1"/>
          </p:cNvPicPr>
          <p:nvPr/>
        </p:nvPicPr>
        <p:blipFill>
          <a:blip r:embed="rId2"/>
          <a:stretch>
            <a:fillRect/>
          </a:stretch>
        </p:blipFill>
        <p:spPr>
          <a:xfrm>
            <a:off x="2946399" y="1"/>
            <a:ext cx="5359401" cy="3784600"/>
          </a:xfrm>
          <a:prstGeom prst="rect">
            <a:avLst/>
          </a:prstGeom>
        </p:spPr>
      </p:pic>
      <p:grpSp>
        <p:nvGrpSpPr>
          <p:cNvPr id="13" name="Group 12">
            <a:extLst>
              <a:ext uri="{FF2B5EF4-FFF2-40B4-BE49-F238E27FC236}">
                <a16:creationId xmlns="" xmlns:a16="http://schemas.microsoft.com/office/drawing/2014/main" id="{FC7BE47C-BAEE-49EE-BB54-156C979AC84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 y="228600"/>
            <a:ext cx="2851523" cy="6638625"/>
            <a:chOff x="2487613" y="285750"/>
            <a:chExt cx="2428875" cy="5654676"/>
          </a:xfrm>
        </p:grpSpPr>
        <p:sp>
          <p:nvSpPr>
            <p:cNvPr id="14" name="Freeform 11">
              <a:extLst>
                <a:ext uri="{FF2B5EF4-FFF2-40B4-BE49-F238E27FC236}">
                  <a16:creationId xmlns="" xmlns:a16="http://schemas.microsoft.com/office/drawing/2014/main" id="{2EE9AC32-EDB1-4EFD-BB0E-C26E206C1BC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 xmlns:a16="http://schemas.microsoft.com/office/drawing/2014/main" id="{2FDF0B09-0E9E-45B4-B91E-0E7734ED14A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 xmlns:a16="http://schemas.microsoft.com/office/drawing/2014/main" id="{1EEB8353-6E5B-417C-B98B-07EE306402F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 xmlns:a16="http://schemas.microsoft.com/office/drawing/2014/main" id="{F9C5BD3B-D39A-4F8B-9240-7A6C153F013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 xmlns:a16="http://schemas.microsoft.com/office/drawing/2014/main" id="{FD941421-268E-4666-A503-9F058B2478C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 xmlns:a16="http://schemas.microsoft.com/office/drawing/2014/main" id="{A00E88A0-7025-47DF-BA70-A8F6F57088A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 xmlns:a16="http://schemas.microsoft.com/office/drawing/2014/main" id="{DE00BA63-6194-4ECA-84D8-80235F4093B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 xmlns:a16="http://schemas.microsoft.com/office/drawing/2014/main" id="{39AC4B74-4C3D-4EDA-94C2-CDA24D0689B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 xmlns:a16="http://schemas.microsoft.com/office/drawing/2014/main" id="{202B11E6-4CA9-4162-AF59-8C145BC3B8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 xmlns:a16="http://schemas.microsoft.com/office/drawing/2014/main" id="{8B0AF5D0-1EDB-41E2-8FCD-60CBC2EF5BD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 xmlns:a16="http://schemas.microsoft.com/office/drawing/2014/main" id="{C0D0B969-D0AC-487B-9438-B1FA328473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 xmlns:a16="http://schemas.microsoft.com/office/drawing/2014/main" id="{F7583D38-95E7-4E22-8130-05E88EC0E92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 xmlns:a16="http://schemas.microsoft.com/office/drawing/2014/main" id="{BB3CB4D2-7362-459B-B043-4A7AA941D54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7224" y="-32"/>
            <a:ext cx="2356675" cy="6853285"/>
            <a:chOff x="6627813" y="195454"/>
            <a:chExt cx="1952625" cy="5678297"/>
          </a:xfrm>
        </p:grpSpPr>
        <p:sp>
          <p:nvSpPr>
            <p:cNvPr id="28" name="Freeform 27">
              <a:extLst>
                <a:ext uri="{FF2B5EF4-FFF2-40B4-BE49-F238E27FC236}">
                  <a16:creationId xmlns="" xmlns:a16="http://schemas.microsoft.com/office/drawing/2014/main" id="{340EF90C-4725-4FA2-9C0E-5CC80706D4E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 xmlns:a16="http://schemas.microsoft.com/office/drawing/2014/main" id="{55B4B95F-5B02-4199-A4CF-BF80796B2E2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 xmlns:a16="http://schemas.microsoft.com/office/drawing/2014/main" id="{B1A85464-EB4E-4F24-B8D1-5AAB1BD1775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 xmlns:a16="http://schemas.microsoft.com/office/drawing/2014/main" id="{F9CEBF3A-E181-4658-A255-3280C61262B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 xmlns:a16="http://schemas.microsoft.com/office/drawing/2014/main" id="{8C349E6E-E8E7-4B47-BE5A-46BC3CCF975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 xmlns:a16="http://schemas.microsoft.com/office/drawing/2014/main" id="{5DD8C0E0-3E7A-4139-BD20-6E749841047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 xmlns:a16="http://schemas.microsoft.com/office/drawing/2014/main" id="{3F5C45D2-1802-44B0-A7A1-E7643C61BB8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 xmlns:a16="http://schemas.microsoft.com/office/drawing/2014/main" id="{E70E5B6E-B6D6-4758-87EB-CE36D7E73CF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 xmlns:a16="http://schemas.microsoft.com/office/drawing/2014/main" id="{42D1616A-61DA-4C6C-9AB1-A69903B14FF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 xmlns:a16="http://schemas.microsoft.com/office/drawing/2014/main" id="{BE714FAF-C28B-40B1-8019-BBDC970C517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 xmlns:a16="http://schemas.microsoft.com/office/drawing/2014/main" id="{C7AFB3CA-A3ED-4531-BCA8-7571793D40C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 xmlns:a16="http://schemas.microsoft.com/office/drawing/2014/main" id="{025E88D5-74FA-49C6-8C3A-2C145643D98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1" name="Rectangle 40">
            <a:extLst>
              <a:ext uri="{FF2B5EF4-FFF2-40B4-BE49-F238E27FC236}">
                <a16:creationId xmlns="" xmlns:a16="http://schemas.microsoft.com/office/drawing/2014/main" id="{55438AA5-07F1-406C-8BA2-E8A868DE0F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6">
            <a:extLst>
              <a:ext uri="{FF2B5EF4-FFF2-40B4-BE49-F238E27FC236}">
                <a16:creationId xmlns="" xmlns:a16="http://schemas.microsoft.com/office/drawing/2014/main" id="{C437C0A1-9874-40F4-B52A-107A57A05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47" name="Freeform 5">
            <a:extLst>
              <a:ext uri="{FF2B5EF4-FFF2-40B4-BE49-F238E27FC236}">
                <a16:creationId xmlns="" xmlns:a16="http://schemas.microsoft.com/office/drawing/2014/main" id="{0A0FA79C-B23F-40C5-B189-3B6B400A3A1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1" y="3632297"/>
            <a:ext cx="10602096" cy="2170389"/>
          </a:xfrm>
          <a:custGeom>
            <a:avLst/>
            <a:gdLst>
              <a:gd name="T0" fmla="*/ 2253 w 2259"/>
              <a:gd name="T1" fmla="*/ 195 h 413"/>
              <a:gd name="T2" fmla="*/ 2064 w 2259"/>
              <a:gd name="T3" fmla="*/ 7 h 413"/>
              <a:gd name="T4" fmla="*/ 2062 w 2259"/>
              <a:gd name="T5" fmla="*/ 5 h 413"/>
              <a:gd name="T6" fmla="*/ 2048 w 2259"/>
              <a:gd name="T7" fmla="*/ 0 h 413"/>
              <a:gd name="T8" fmla="*/ 891 w 2259"/>
              <a:gd name="T9" fmla="*/ 0 h 413"/>
              <a:gd name="T10" fmla="*/ 851 w 2259"/>
              <a:gd name="T11" fmla="*/ 0 h 413"/>
              <a:gd name="T12" fmla="*/ 541 w 2259"/>
              <a:gd name="T13" fmla="*/ 0 h 413"/>
              <a:gd name="T14" fmla="*/ 54 w 2259"/>
              <a:gd name="T15" fmla="*/ 0 h 413"/>
              <a:gd name="T16" fmla="*/ 0 w 2259"/>
              <a:gd name="T17" fmla="*/ 0 h 413"/>
              <a:gd name="T18" fmla="*/ 0 w 2259"/>
              <a:gd name="T19" fmla="*/ 413 h 413"/>
              <a:gd name="T20" fmla="*/ 54 w 2259"/>
              <a:gd name="T21" fmla="*/ 413 h 413"/>
              <a:gd name="T22" fmla="*/ 541 w 2259"/>
              <a:gd name="T23" fmla="*/ 413 h 413"/>
              <a:gd name="T24" fmla="*/ 851 w 2259"/>
              <a:gd name="T25" fmla="*/ 413 h 413"/>
              <a:gd name="T26" fmla="*/ 891 w 2259"/>
              <a:gd name="T27" fmla="*/ 413 h 413"/>
              <a:gd name="T28" fmla="*/ 2048 w 2259"/>
              <a:gd name="T29" fmla="*/ 413 h 413"/>
              <a:gd name="T30" fmla="*/ 2062 w 2259"/>
              <a:gd name="T31" fmla="*/ 408 h 413"/>
              <a:gd name="T32" fmla="*/ 2064 w 2259"/>
              <a:gd name="T33" fmla="*/ 406 h 413"/>
              <a:gd name="T34" fmla="*/ 2253 w 2259"/>
              <a:gd name="T35" fmla="*/ 217 h 413"/>
              <a:gd name="T36" fmla="*/ 2253 w 2259"/>
              <a:gd name="T37" fmla="*/ 195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59" h="413">
                <a:moveTo>
                  <a:pt x="2253" y="195"/>
                </a:moveTo>
                <a:cubicBezTo>
                  <a:pt x="2064" y="7"/>
                  <a:pt x="2064" y="7"/>
                  <a:pt x="2064" y="7"/>
                </a:cubicBezTo>
                <a:cubicBezTo>
                  <a:pt x="2064" y="6"/>
                  <a:pt x="2063" y="5"/>
                  <a:pt x="2062" y="5"/>
                </a:cubicBezTo>
                <a:cubicBezTo>
                  <a:pt x="2058" y="2"/>
                  <a:pt x="2053" y="0"/>
                  <a:pt x="2048" y="0"/>
                </a:cubicBezTo>
                <a:cubicBezTo>
                  <a:pt x="891" y="0"/>
                  <a:pt x="891" y="0"/>
                  <a:pt x="891" y="0"/>
                </a:cubicBezTo>
                <a:cubicBezTo>
                  <a:pt x="851" y="0"/>
                  <a:pt x="851" y="0"/>
                  <a:pt x="851" y="0"/>
                </a:cubicBezTo>
                <a:cubicBezTo>
                  <a:pt x="541" y="0"/>
                  <a:pt x="541" y="0"/>
                  <a:pt x="541" y="0"/>
                </a:cubicBezTo>
                <a:cubicBezTo>
                  <a:pt x="54" y="0"/>
                  <a:pt x="54" y="0"/>
                  <a:pt x="54" y="0"/>
                </a:cubicBezTo>
                <a:cubicBezTo>
                  <a:pt x="0" y="0"/>
                  <a:pt x="0" y="0"/>
                  <a:pt x="0" y="0"/>
                </a:cubicBezTo>
                <a:cubicBezTo>
                  <a:pt x="0" y="413"/>
                  <a:pt x="0" y="413"/>
                  <a:pt x="0" y="413"/>
                </a:cubicBezTo>
                <a:cubicBezTo>
                  <a:pt x="54" y="413"/>
                  <a:pt x="54" y="413"/>
                  <a:pt x="54" y="413"/>
                </a:cubicBezTo>
                <a:cubicBezTo>
                  <a:pt x="541" y="413"/>
                  <a:pt x="541" y="413"/>
                  <a:pt x="541" y="413"/>
                </a:cubicBezTo>
                <a:cubicBezTo>
                  <a:pt x="851" y="413"/>
                  <a:pt x="851" y="413"/>
                  <a:pt x="851" y="413"/>
                </a:cubicBezTo>
                <a:cubicBezTo>
                  <a:pt x="891" y="413"/>
                  <a:pt x="891" y="413"/>
                  <a:pt x="891" y="413"/>
                </a:cubicBezTo>
                <a:cubicBezTo>
                  <a:pt x="2048" y="413"/>
                  <a:pt x="2048" y="413"/>
                  <a:pt x="2048" y="413"/>
                </a:cubicBezTo>
                <a:cubicBezTo>
                  <a:pt x="2053" y="413"/>
                  <a:pt x="2058" y="411"/>
                  <a:pt x="2062" y="408"/>
                </a:cubicBezTo>
                <a:cubicBezTo>
                  <a:pt x="2063" y="407"/>
                  <a:pt x="2064" y="406"/>
                  <a:pt x="2064" y="406"/>
                </a:cubicBezTo>
                <a:cubicBezTo>
                  <a:pt x="2253" y="217"/>
                  <a:pt x="2253" y="217"/>
                  <a:pt x="2253" y="217"/>
                </a:cubicBezTo>
                <a:cubicBezTo>
                  <a:pt x="2259" y="211"/>
                  <a:pt x="2259" y="201"/>
                  <a:pt x="2253" y="195"/>
                </a:cubicBezTo>
                <a:close/>
              </a:path>
            </a:pathLst>
          </a:custGeom>
          <a:solidFill>
            <a:schemeClr val="accent1">
              <a:alpha val="9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12743" y="4674309"/>
            <a:ext cx="8729042" cy="958911"/>
          </a:xfrm>
        </p:spPr>
        <p:txBody>
          <a:bodyPr vert="horz" lIns="91440" tIns="45720" rIns="91440" bIns="45720" rtlCol="0" anchor="b">
            <a:normAutofit fontScale="90000"/>
          </a:bodyPr>
          <a:lstStyle/>
          <a:p>
            <a:r>
              <a:rPr lang="en-US" sz="4400" b="1" dirty="0" smtClean="0">
                <a:solidFill>
                  <a:srgbClr val="FEFFFF"/>
                </a:solidFill>
                <a:latin typeface="Bradley Hand ITC" panose="03070402050302030203" pitchFamily="66" charset="0"/>
              </a:rPr>
              <a:t>“….</a:t>
            </a:r>
            <a:r>
              <a:rPr lang="en-US" sz="4400" b="1" dirty="0" err="1">
                <a:solidFill>
                  <a:srgbClr val="FEFFFF"/>
                </a:solidFill>
                <a:latin typeface="Bradley Hand ITC" panose="03070402050302030203" pitchFamily="66" charset="0"/>
              </a:rPr>
              <a:t>i</a:t>
            </a:r>
            <a:r>
              <a:rPr lang="en-US" sz="4400" b="1" dirty="0">
                <a:solidFill>
                  <a:srgbClr val="FEFFFF"/>
                </a:solidFill>
                <a:latin typeface="Bradley Hand ITC" panose="03070402050302030203" pitchFamily="66" charset="0"/>
              </a:rPr>
              <a:t> </a:t>
            </a:r>
            <a:r>
              <a:rPr lang="en-US" sz="4400" b="1" dirty="0" err="1">
                <a:solidFill>
                  <a:srgbClr val="FEFFFF"/>
                </a:solidFill>
                <a:latin typeface="Bradley Hand ITC" panose="03070402050302030203" pitchFamily="66" charset="0"/>
              </a:rPr>
              <a:t>prodotti</a:t>
            </a:r>
            <a:r>
              <a:rPr lang="en-US" sz="4400" b="1" dirty="0">
                <a:solidFill>
                  <a:srgbClr val="FEFFFF"/>
                </a:solidFill>
                <a:latin typeface="Bradley Hand ITC" panose="03070402050302030203" pitchFamily="66" charset="0"/>
              </a:rPr>
              <a:t> per </a:t>
            </a:r>
            <a:r>
              <a:rPr lang="en-US" sz="4400" b="1" dirty="0" err="1" smtClean="0">
                <a:solidFill>
                  <a:srgbClr val="FEFFFF"/>
                </a:solidFill>
                <a:latin typeface="Bradley Hand ITC" panose="03070402050302030203" pitchFamily="66" charset="0"/>
              </a:rPr>
              <a:t>tutti</a:t>
            </a:r>
            <a:r>
              <a:rPr lang="en-US" sz="4400" b="1" dirty="0" smtClean="0">
                <a:solidFill>
                  <a:srgbClr val="FEFFFF"/>
                </a:solidFill>
                <a:latin typeface="Bradley Hand ITC" panose="03070402050302030203" pitchFamily="66" charset="0"/>
              </a:rPr>
              <a:t>……………</a:t>
            </a:r>
            <a:br>
              <a:rPr lang="en-US" sz="4400" b="1" dirty="0" smtClean="0">
                <a:solidFill>
                  <a:srgbClr val="FEFFFF"/>
                </a:solidFill>
                <a:latin typeface="Bradley Hand ITC" panose="03070402050302030203" pitchFamily="66" charset="0"/>
              </a:rPr>
            </a:br>
            <a:r>
              <a:rPr lang="en-US" sz="4400" b="1" dirty="0" smtClean="0">
                <a:solidFill>
                  <a:srgbClr val="FEFFFF"/>
                </a:solidFill>
                <a:latin typeface="Bradley Hand ITC" panose="03070402050302030203" pitchFamily="66" charset="0"/>
              </a:rPr>
              <a:t>……………….il </a:t>
            </a:r>
            <a:r>
              <a:rPr lang="en-US" sz="4400" b="1" dirty="0" err="1">
                <a:solidFill>
                  <a:srgbClr val="FEFFFF"/>
                </a:solidFill>
                <a:latin typeface="Bradley Hand ITC" panose="03070402050302030203" pitchFamily="66" charset="0"/>
              </a:rPr>
              <a:t>metodo</a:t>
            </a:r>
            <a:r>
              <a:rPr lang="en-US" sz="4400" b="1" dirty="0">
                <a:solidFill>
                  <a:srgbClr val="FEFFFF"/>
                </a:solidFill>
                <a:latin typeface="Bradley Hand ITC" panose="03070402050302030203" pitchFamily="66" charset="0"/>
              </a:rPr>
              <a:t> per </a:t>
            </a:r>
            <a:r>
              <a:rPr lang="en-US" sz="4400" b="1" dirty="0" err="1">
                <a:solidFill>
                  <a:srgbClr val="FEFFFF"/>
                </a:solidFill>
                <a:latin typeface="Bradley Hand ITC" panose="03070402050302030203" pitchFamily="66" charset="0"/>
              </a:rPr>
              <a:t>pochi</a:t>
            </a:r>
            <a:r>
              <a:rPr lang="en-US" sz="4400" b="1" dirty="0">
                <a:solidFill>
                  <a:srgbClr val="FEFFFF"/>
                </a:solidFill>
                <a:latin typeface="Bradley Hand ITC" panose="03070402050302030203" pitchFamily="66" charset="0"/>
              </a:rPr>
              <a:t>”</a:t>
            </a:r>
          </a:p>
        </p:txBody>
      </p:sp>
      <p:sp>
        <p:nvSpPr>
          <p:cNvPr id="3" name="CasellaDiTesto 2">
            <a:extLst>
              <a:ext uri="{FF2B5EF4-FFF2-40B4-BE49-F238E27FC236}">
                <a16:creationId xmlns="" xmlns:a16="http://schemas.microsoft.com/office/drawing/2014/main" id="{94D84DA0-5478-4D4E-BBA2-3DEC20EEAC9D}"/>
              </a:ext>
            </a:extLst>
          </p:cNvPr>
          <p:cNvSpPr txBox="1"/>
          <p:nvPr/>
        </p:nvSpPr>
        <p:spPr>
          <a:xfrm>
            <a:off x="2332652" y="2815480"/>
            <a:ext cx="8826759" cy="2308324"/>
          </a:xfrm>
          <a:prstGeom prst="rect">
            <a:avLst/>
          </a:prstGeom>
        </p:spPr>
        <p:txBody>
          <a:bodyPr vert="horz" lIns="91440" tIns="45720" rIns="91440" bIns="45720" rtlCol="0" anchor="t">
            <a:normAutofit fontScale="97500"/>
          </a:bodyPr>
          <a:lstStyle>
            <a:lvl1pPr algn="just">
              <a:spcBef>
                <a:spcPct val="0"/>
              </a:spcBef>
              <a:buNone/>
              <a:defRPr sz="3600" b="1" i="1">
                <a:solidFill>
                  <a:schemeClr val="tx1">
                    <a:lumMod val="85000"/>
                    <a:lumOff val="15000"/>
                  </a:schemeClr>
                </a:solidFill>
                <a:latin typeface="Bradley Hand ITC" panose="03070402050302030203" pitchFamily="66" charset="0"/>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endParaRPr lang="it-IT" dirty="0"/>
          </a:p>
        </p:txBody>
      </p:sp>
      <p:pic>
        <p:nvPicPr>
          <p:cNvPr id="40" name="Immagine 39">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7786363" y="4121159"/>
            <a:ext cx="2134131" cy="125735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1411991115"/>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 xmlns:a16="http://schemas.microsoft.com/office/drawing/2014/main" id="{7717F148-5472-4C6F-8868-8CD18BF32E37}"/>
              </a:ext>
            </a:extLst>
          </p:cNvPr>
          <p:cNvPicPr>
            <a:picLocks noChangeAspect="1"/>
          </p:cNvPicPr>
          <p:nvPr/>
        </p:nvPicPr>
        <p:blipFill rotWithShape="1">
          <a:blip r:embed="rId2"/>
          <a:srcRect t="18323" b="1836"/>
          <a:stretch/>
        </p:blipFill>
        <p:spPr>
          <a:xfrm>
            <a:off x="8034462" y="1134652"/>
            <a:ext cx="3491158" cy="49551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628711" y="1890001"/>
            <a:ext cx="6770657" cy="3605861"/>
          </a:xfrm>
        </p:spPr>
        <p:txBody>
          <a:bodyPr>
            <a:normAutofit/>
          </a:bodyPr>
          <a:lstStyle/>
          <a:p>
            <a:pPr algn="just"/>
            <a:r>
              <a:rPr lang="en-US" b="1" dirty="0" smtClean="0">
                <a:latin typeface="Bradley Hand ITC" panose="03070402050302030203" pitchFamily="66" charset="0"/>
              </a:rPr>
              <a:t>The METODO CERTO is a MIX of aesthetic, manual and </a:t>
            </a:r>
            <a:r>
              <a:rPr lang="en-US" b="1" dirty="0" err="1" smtClean="0">
                <a:latin typeface="Bradley Hand ITC" panose="03070402050302030203" pitchFamily="66" charset="0"/>
              </a:rPr>
              <a:t>vibrational</a:t>
            </a:r>
            <a:r>
              <a:rPr lang="en-US" b="1" dirty="0" smtClean="0">
                <a:latin typeface="Bradley Hand ITC" panose="03070402050302030203" pitchFamily="66" charset="0"/>
              </a:rPr>
              <a:t> holistic techniques, developed in 40 years of study by Mrs. Giovanna </a:t>
            </a:r>
            <a:r>
              <a:rPr lang="en-US" b="1" dirty="0" err="1" smtClean="0">
                <a:latin typeface="Bradley Hand ITC" panose="03070402050302030203" pitchFamily="66" charset="0"/>
              </a:rPr>
              <a:t>Certo</a:t>
            </a:r>
            <a:r>
              <a:rPr lang="en-US" b="1" dirty="0" smtClean="0">
                <a:latin typeface="Bradley Hand ITC" panose="03070402050302030203" pitchFamily="66" charset="0"/>
              </a:rPr>
              <a:t>, who registered and patented it</a:t>
            </a:r>
            <a:endParaRPr lang="it-IT" b="1" dirty="0">
              <a:latin typeface="Bradley Hand ITC" panose="03070402050302030203" pitchFamily="66" charset="0"/>
            </a:endParaRPr>
          </a:p>
        </p:txBody>
      </p:sp>
      <p:pic>
        <p:nvPicPr>
          <p:cNvPr id="4" name="Immagine 3">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2984103" y="457442"/>
            <a:ext cx="2239589" cy="1545771"/>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3393650989"/>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descr="Complex Vita Purity 2.jpg"/>
          <p:cNvPicPr>
            <a:picLocks noChangeAspect="1"/>
          </p:cNvPicPr>
          <p:nvPr/>
        </p:nvPicPr>
        <p:blipFill>
          <a:blip r:embed="rId2"/>
          <a:stretch>
            <a:fillRect/>
          </a:stretch>
        </p:blipFill>
        <p:spPr>
          <a:xfrm>
            <a:off x="8170333" y="1955800"/>
            <a:ext cx="3344333" cy="3708400"/>
          </a:xfrm>
          <a:prstGeom prst="rect">
            <a:avLst/>
          </a:prstGeom>
          <a:ln>
            <a:solidFill>
              <a:schemeClr val="accent1">
                <a:lumMod val="75000"/>
              </a:schemeClr>
            </a:solidFill>
          </a:ln>
        </p:spPr>
        <p:style>
          <a:lnRef idx="2">
            <a:schemeClr val="accent1"/>
          </a:lnRef>
          <a:fillRef idx="1">
            <a:schemeClr val="lt1"/>
          </a:fillRef>
          <a:effectRef idx="0">
            <a:schemeClr val="accent1"/>
          </a:effectRef>
          <a:fontRef idx="minor">
            <a:schemeClr val="dk1"/>
          </a:fontRef>
        </p:style>
      </p:pic>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851262" y="1372594"/>
            <a:ext cx="7192210" cy="4984180"/>
          </a:xfrm>
        </p:spPr>
        <p:txBody>
          <a:bodyPr>
            <a:normAutofit/>
          </a:bodyPr>
          <a:lstStyle/>
          <a:p>
            <a:pPr algn="just"/>
            <a:r>
              <a:rPr lang="en-US" b="1" i="1" dirty="0" smtClean="0">
                <a:latin typeface="Bradley Hand ITC" panose="03070402050302030203" pitchFamily="66" charset="0"/>
              </a:rPr>
              <a:t>It is a Method that blends Western techniques with Eastern and shamanic techniques; it is a discipline that proposes a concept of advanced aesthetics that is not satisfied with dealing with the physical aspect alone, but also places great attention on the psycho-emotional well-being of the person.</a:t>
            </a:r>
            <a:endParaRPr lang="it-IT" b="1" dirty="0">
              <a:latin typeface="Bradley Hand ITC" panose="03070402050302030203" pitchFamily="66" charset="0"/>
            </a:endParaRPr>
          </a:p>
        </p:txBody>
      </p:sp>
      <p:pic>
        <p:nvPicPr>
          <p:cNvPr id="6" name="Immagine 5">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3030064" y="232229"/>
            <a:ext cx="2239589" cy="1545771"/>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1068293559"/>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GiovannaCerto-48.jpg"/>
          <p:cNvPicPr>
            <a:picLocks noChangeAspect="1"/>
          </p:cNvPicPr>
          <p:nvPr/>
        </p:nvPicPr>
        <p:blipFill>
          <a:blip r:embed="rId2"/>
          <a:stretch>
            <a:fillRect/>
          </a:stretch>
        </p:blipFill>
        <p:spPr>
          <a:xfrm>
            <a:off x="7213600" y="262467"/>
            <a:ext cx="4258733" cy="6375400"/>
          </a:xfrm>
          <a:prstGeom prst="ellipse">
            <a:avLst/>
          </a:prstGeom>
          <a:ln w="63500" cap="rnd">
            <a:solidFill>
              <a:schemeClr val="accent1">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Segnaposto contenuto 2"/>
          <p:cNvSpPr>
            <a:spLocks noGrp="1"/>
          </p:cNvSpPr>
          <p:nvPr>
            <p:ph sz="quarter" idx="1"/>
          </p:nvPr>
        </p:nvSpPr>
        <p:spPr>
          <a:xfrm>
            <a:off x="653142" y="1171303"/>
            <a:ext cx="6826948" cy="5334000"/>
          </a:xfrm>
        </p:spPr>
        <p:txBody>
          <a:bodyPr>
            <a:normAutofit/>
          </a:bodyPr>
          <a:lstStyle/>
          <a:p>
            <a:pPr marL="0" indent="0">
              <a:buNone/>
            </a:pPr>
            <a:r>
              <a:rPr lang="en-US" sz="3200" b="1" i="1" dirty="0" smtClean="0">
                <a:latin typeface="Bradley Hand ITC" panose="03070402050302030203" pitchFamily="66" charset="0"/>
              </a:rPr>
              <a:t>The three foundations of the Metodo </a:t>
            </a:r>
            <a:r>
              <a:rPr lang="en-US" sz="3200" b="1" i="1" dirty="0" err="1" smtClean="0">
                <a:latin typeface="Bradley Hand ITC" panose="03070402050302030203" pitchFamily="66" charset="0"/>
              </a:rPr>
              <a:t>Certo</a:t>
            </a:r>
            <a:r>
              <a:rPr lang="en-US" sz="3200" b="1" i="1" dirty="0" smtClean="0">
                <a:latin typeface="Bradley Hand ITC" panose="03070402050302030203" pitchFamily="66" charset="0"/>
              </a:rPr>
              <a:t> are:</a:t>
            </a:r>
          </a:p>
          <a:p>
            <a:pPr marL="0" indent="0">
              <a:buNone/>
            </a:pPr>
            <a:r>
              <a:rPr lang="en-US" sz="3200" b="1" i="1" dirty="0" smtClean="0">
                <a:latin typeface="Bradley Hand ITC" panose="03070402050302030203" pitchFamily="66" charset="0"/>
              </a:rPr>
              <a:t>METAMERIC MASSAGE, the "black box of our emotions";</a:t>
            </a:r>
          </a:p>
          <a:p>
            <a:pPr marL="0" indent="0">
              <a:buNone/>
            </a:pPr>
            <a:r>
              <a:rPr lang="en-US" sz="3200" b="1" i="1" dirty="0" smtClean="0">
                <a:latin typeface="Bradley Hand ITC" panose="03070402050302030203" pitchFamily="66" charset="0"/>
              </a:rPr>
              <a:t>P.N.E.I. LYMPHATIC DRAINAGE, psycho-</a:t>
            </a:r>
            <a:r>
              <a:rPr lang="en-US" sz="3200" b="1" i="1" dirty="0" err="1" smtClean="0">
                <a:latin typeface="Bradley Hand ITC" panose="03070402050302030203" pitchFamily="66" charset="0"/>
              </a:rPr>
              <a:t>neuro</a:t>
            </a:r>
            <a:r>
              <a:rPr lang="en-US" sz="3200" b="1" i="1" dirty="0" smtClean="0">
                <a:latin typeface="Bradley Hand ITC" panose="03070402050302030203" pitchFamily="66" charset="0"/>
              </a:rPr>
              <a:t>-endocrine-immunological</a:t>
            </a:r>
          </a:p>
          <a:p>
            <a:pPr marL="0" indent="0">
              <a:buNone/>
            </a:pPr>
            <a:r>
              <a:rPr lang="en-US" sz="3200" b="1" i="1" dirty="0" smtClean="0">
                <a:latin typeface="Bradley Hand ITC" panose="03070402050302030203" pitchFamily="66" charset="0"/>
              </a:rPr>
              <a:t>EXOGENOUS DISTRICT CONDITIONING OF THE MICROCIRCULATION</a:t>
            </a:r>
            <a:endParaRPr lang="it-IT" sz="3100" dirty="0">
              <a:solidFill>
                <a:srgbClr val="C00000"/>
              </a:solidFill>
            </a:endParaRPr>
          </a:p>
        </p:txBody>
      </p:sp>
      <p:pic>
        <p:nvPicPr>
          <p:cNvPr id="4" name="Immagine 3">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3312582" y="139337"/>
            <a:ext cx="1647406" cy="1031966"/>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42782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57794" y="160379"/>
            <a:ext cx="8911687" cy="1280890"/>
          </a:xfrm>
        </p:spPr>
        <p:txBody>
          <a:bodyPr>
            <a:normAutofit fontScale="90000"/>
          </a:bodyPr>
          <a:lstStyle/>
          <a:p>
            <a:r>
              <a:rPr lang="en-US" b="1" i="1" dirty="0" smtClean="0">
                <a:latin typeface="Bradley Hand ITC" panose="03070402050302030203" pitchFamily="66" charset="0"/>
              </a:rPr>
              <a:t>METAMERIC MASSAGE, the "black box of our emotions"; </a:t>
            </a:r>
            <a:r>
              <a:rPr lang="it-IT" b="1" i="1" dirty="0">
                <a:latin typeface="Bradley Hand ITC" panose="03070402050302030203" pitchFamily="66" charset="0"/>
              </a:rPr>
              <a:t/>
            </a:r>
            <a:br>
              <a:rPr lang="it-IT" b="1" i="1" dirty="0">
                <a:latin typeface="Bradley Hand ITC" panose="03070402050302030203" pitchFamily="66" charset="0"/>
              </a:rPr>
            </a:br>
            <a:endParaRPr lang="it-IT" dirty="0"/>
          </a:p>
        </p:txBody>
      </p:sp>
      <p:sp>
        <p:nvSpPr>
          <p:cNvPr id="3" name="Segnaposto contenuto 2"/>
          <p:cNvSpPr>
            <a:spLocks noGrp="1"/>
          </p:cNvSpPr>
          <p:nvPr>
            <p:ph sz="quarter" idx="1"/>
          </p:nvPr>
        </p:nvSpPr>
        <p:spPr>
          <a:xfrm>
            <a:off x="1854926" y="1441269"/>
            <a:ext cx="9658395" cy="4737463"/>
          </a:xfrm>
        </p:spPr>
        <p:txBody>
          <a:bodyPr>
            <a:normAutofit/>
          </a:bodyPr>
          <a:lstStyle/>
          <a:p>
            <a:pPr algn="just"/>
            <a:r>
              <a:rPr lang="en-US" sz="2000" b="1" dirty="0" smtClean="0">
                <a:latin typeface="Bradley Hand ITC" panose="03070402050302030203" pitchFamily="66" charset="0"/>
              </a:rPr>
              <a:t>In our back there are 10 muscle segments, which are called </a:t>
            </a:r>
            <a:r>
              <a:rPr lang="en-US" sz="2000" b="1" dirty="0" err="1" smtClean="0">
                <a:latin typeface="Bradley Hand ITC" panose="03070402050302030203" pitchFamily="66" charset="0"/>
              </a:rPr>
              <a:t>Metameres</a:t>
            </a:r>
            <a:r>
              <a:rPr lang="en-US" sz="2000" b="1" dirty="0" smtClean="0">
                <a:latin typeface="Bradley Hand ITC" panose="03070402050302030203" pitchFamily="66" charset="0"/>
              </a:rPr>
              <a:t> (YU points in Chinese medicine), capable of recording and storing all information, in particular emotions because they are directly connected to the sympathetic nervous system through the spinal nerves.</a:t>
            </a:r>
          </a:p>
          <a:p>
            <a:pPr algn="just"/>
            <a:r>
              <a:rPr lang="en-US" sz="2000" b="1" dirty="0" smtClean="0">
                <a:latin typeface="Bradley Hand ITC" panose="03070402050302030203" pitchFamily="66" charset="0"/>
              </a:rPr>
              <a:t>Each emotion corresponds to a </a:t>
            </a:r>
            <a:r>
              <a:rPr lang="en-US" sz="2000" b="1" dirty="0" err="1" smtClean="0">
                <a:latin typeface="Bradley Hand ITC" panose="03070402050302030203" pitchFamily="66" charset="0"/>
              </a:rPr>
              <a:t>Metamere</a:t>
            </a:r>
            <a:r>
              <a:rPr lang="en-US" sz="2000" b="1" dirty="0" smtClean="0">
                <a:latin typeface="Bradley Hand ITC" panose="03070402050302030203" pitchFamily="66" charset="0"/>
              </a:rPr>
              <a:t> and each </a:t>
            </a:r>
            <a:r>
              <a:rPr lang="en-US" sz="2000" b="1" dirty="0" err="1" smtClean="0">
                <a:latin typeface="Bradley Hand ITC" panose="03070402050302030203" pitchFamily="66" charset="0"/>
              </a:rPr>
              <a:t>Metamere</a:t>
            </a:r>
            <a:r>
              <a:rPr lang="en-US" sz="2000" b="1" dirty="0" smtClean="0">
                <a:latin typeface="Bradley Hand ITC" panose="03070402050302030203" pitchFamily="66" charset="0"/>
              </a:rPr>
              <a:t> corresponds to a reflex area called </a:t>
            </a:r>
            <a:r>
              <a:rPr lang="en-US" sz="2000" b="1" dirty="0" err="1" smtClean="0">
                <a:latin typeface="Bradley Hand ITC" panose="03070402050302030203" pitchFamily="66" charset="0"/>
              </a:rPr>
              <a:t>Dermatomere</a:t>
            </a:r>
            <a:r>
              <a:rPr lang="en-US" sz="2000" b="1" dirty="0" smtClean="0">
                <a:latin typeface="Bradley Hand ITC" panose="03070402050302030203" pitchFamily="66" charset="0"/>
              </a:rPr>
              <a:t> (or MO point in Chinese medicine), which in turn corresponds to a specific organ.</a:t>
            </a:r>
          </a:p>
          <a:p>
            <a:pPr algn="just"/>
            <a:r>
              <a:rPr lang="en-US" sz="2000" b="1" dirty="0" smtClean="0">
                <a:latin typeface="Bradley Hand ITC" panose="03070402050302030203" pitchFamily="66" charset="0"/>
              </a:rPr>
              <a:t>By exerting connective pressure on the </a:t>
            </a:r>
            <a:r>
              <a:rPr lang="en-US" sz="2000" b="1" dirty="0" err="1" smtClean="0">
                <a:latin typeface="Bradley Hand ITC" panose="03070402050302030203" pitchFamily="66" charset="0"/>
              </a:rPr>
              <a:t>metamere</a:t>
            </a:r>
            <a:r>
              <a:rPr lang="en-US" sz="2000" b="1" dirty="0" smtClean="0">
                <a:latin typeface="Bradley Hand ITC" panose="03070402050302030203" pitchFamily="66" charset="0"/>
              </a:rPr>
              <a:t>, tension is loosened and contact between the nervous system (on the back) and the corresponding organ on the front of the body is encouraged. Therefore, if some emotion is not expressed but repressed for a long time (example: holding back anger or crying) a reaction is generated on the corresponding </a:t>
            </a:r>
            <a:r>
              <a:rPr lang="en-US" sz="2000" b="1" dirty="0" err="1" smtClean="0">
                <a:latin typeface="Bradley Hand ITC" panose="03070402050302030203" pitchFamily="66" charset="0"/>
              </a:rPr>
              <a:t>Metamere</a:t>
            </a:r>
            <a:r>
              <a:rPr lang="en-US" sz="2000" b="1" dirty="0" smtClean="0">
                <a:latin typeface="Bradley Hand ITC" panose="03070402050302030203" pitchFamily="66" charset="0"/>
              </a:rPr>
              <a:t> (example for ANGER = LIVER and GALL BLADDER) causing tension and pain.</a:t>
            </a:r>
            <a:endParaRPr lang="it-IT" dirty="0"/>
          </a:p>
        </p:txBody>
      </p:sp>
      <p:pic>
        <p:nvPicPr>
          <p:cNvPr id="4" name="Immagine 3">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2" cstate="print">
            <a:extLst>
              <a:ext uri="{28A0092B-C50C-407E-A947-70E740481C1C}">
                <a14:useLocalDpi xmlns:a14="http://schemas.microsoft.com/office/drawing/2010/main" xmlns="" val="0"/>
              </a:ext>
            </a:extLst>
          </a:blip>
          <a:stretch>
            <a:fillRect/>
          </a:stretch>
        </p:blipFill>
        <p:spPr>
          <a:xfrm>
            <a:off x="342667" y="261257"/>
            <a:ext cx="1647406" cy="1031966"/>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20863792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36913" y="1840798"/>
            <a:ext cx="4807131" cy="3838258"/>
          </a:xfrm>
          <a:prstGeom prst="rect">
            <a:avLst/>
          </a:prstGeom>
        </p:spPr>
      </p:pic>
      <p:pic>
        <p:nvPicPr>
          <p:cNvPr id="7" name="Immagine 6"/>
          <p:cNvPicPr>
            <a:picLocks noChangeAspect="1"/>
          </p:cNvPicPr>
          <p:nvPr/>
        </p:nvPicPr>
        <p:blipFill rotWithShape="1">
          <a:blip r:embed="rId3">
            <a:extLst>
              <a:ext uri="{28A0092B-C50C-407E-A947-70E740481C1C}">
                <a14:useLocalDpi xmlns:a14="http://schemas.microsoft.com/office/drawing/2010/main" xmlns="" val="0"/>
              </a:ext>
            </a:extLst>
          </a:blip>
          <a:srcRect l="7554" t="2725" r="9999" b="5714"/>
          <a:stretch/>
        </p:blipFill>
        <p:spPr>
          <a:xfrm>
            <a:off x="9319471" y="1924595"/>
            <a:ext cx="2358723" cy="3754460"/>
          </a:xfrm>
          <a:prstGeom prst="rect">
            <a:avLst/>
          </a:prstGeom>
          <a:solidFill>
            <a:srgbClr val="FFFFFF">
              <a:shade val="85000"/>
            </a:srgbClr>
          </a:solidFill>
          <a:ln w="38100" cap="rnd">
            <a:solidFill>
              <a:srgbClr val="FFC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8" name="Immagine 7"/>
          <p:cNvPicPr/>
          <p:nvPr/>
        </p:nvPicPr>
        <p:blipFill rotWithShape="1">
          <a:blip r:embed="rId4">
            <a:extLst>
              <a:ext uri="{BEBA8EAE-BF5A-486C-A8C5-ECC9F3942E4B}">
                <a14:imgProps xmlns:a14="http://schemas.microsoft.com/office/drawing/2010/main" xmlns="">
                  <a14:imgLayer r:embed="rId5">
                    <a14:imgEffect>
                      <a14:sharpenSoften amount="-50000"/>
                    </a14:imgEffect>
                    <a14:imgEffect>
                      <a14:colorTemperature colorTemp="7200"/>
                    </a14:imgEffect>
                  </a14:imgLayer>
                </a14:imgProps>
              </a:ext>
              <a:ext uri="{28A0092B-C50C-407E-A947-70E740481C1C}">
                <a14:useLocalDpi xmlns:a14="http://schemas.microsoft.com/office/drawing/2010/main" xmlns="" val="0"/>
              </a:ext>
            </a:extLst>
          </a:blip>
          <a:srcRect b="3972"/>
          <a:stretch/>
        </p:blipFill>
        <p:spPr bwMode="auto">
          <a:xfrm>
            <a:off x="6584978" y="1924594"/>
            <a:ext cx="2393559" cy="3754461"/>
          </a:xfrm>
          <a:prstGeom prst="rect">
            <a:avLst/>
          </a:prstGeom>
          <a:ln w="38100">
            <a:solidFill>
              <a:srgbClr val="FFC000"/>
            </a:solidFill>
          </a:ln>
          <a:effectLst>
            <a:glow rad="101600">
              <a:schemeClr val="accent1">
                <a:satMod val="175000"/>
                <a:alpha val="40000"/>
              </a:schemeClr>
            </a:glow>
          </a:effectLst>
          <a:scene3d>
            <a:camera prst="orthographicFront">
              <a:rot lat="0" lon="0" rev="0"/>
            </a:camera>
            <a:lightRig rig="balanced" dir="t">
              <a:rot lat="0" lon="0" rev="8700000"/>
            </a:lightRig>
          </a:scene3d>
          <a:sp3d>
            <a:bevelT w="190500" h="38100"/>
          </a:sp3d>
          <a:extLst>
            <a:ext uri="{53640926-AAD7-44D8-BBD7-CCE9431645EC}">
              <a14:shadowObscured xmlns:a14="http://schemas.microsoft.com/office/drawing/2010/main" xmlns=""/>
            </a:ext>
          </a:extLst>
        </p:spPr>
      </p:pic>
      <p:pic>
        <p:nvPicPr>
          <p:cNvPr id="9" name="Immagine 8">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6" cstate="print">
            <a:extLst>
              <a:ext uri="{28A0092B-C50C-407E-A947-70E740481C1C}">
                <a14:useLocalDpi xmlns:a14="http://schemas.microsoft.com/office/drawing/2010/main" xmlns="" val="0"/>
              </a:ext>
            </a:extLst>
          </a:blip>
          <a:stretch>
            <a:fillRect/>
          </a:stretch>
        </p:blipFill>
        <p:spPr>
          <a:xfrm>
            <a:off x="5676426" y="296091"/>
            <a:ext cx="1647406" cy="1031966"/>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35084997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16395" y="624110"/>
            <a:ext cx="8911687" cy="1280890"/>
          </a:xfrm>
        </p:spPr>
        <p:txBody>
          <a:bodyPr>
            <a:normAutofit fontScale="90000"/>
          </a:bodyPr>
          <a:lstStyle/>
          <a:p>
            <a:pPr algn="ctr"/>
            <a:r>
              <a:rPr lang="it-IT" b="1" i="1" dirty="0" smtClean="0">
                <a:solidFill>
                  <a:schemeClr val="accent1">
                    <a:lumMod val="75000"/>
                  </a:schemeClr>
                </a:solidFill>
                <a:latin typeface="Bradley Hand ITC" panose="03070402050302030203" pitchFamily="66" charset="0"/>
              </a:rPr>
              <a:t>LYMPHATIC DRAINAGE </a:t>
            </a:r>
            <a:r>
              <a:rPr lang="it-IT" b="1" i="1" dirty="0" err="1" smtClean="0">
                <a:solidFill>
                  <a:schemeClr val="accent1">
                    <a:lumMod val="75000"/>
                  </a:schemeClr>
                </a:solidFill>
                <a:latin typeface="Bradley Hand ITC" panose="03070402050302030203" pitchFamily="66" charset="0"/>
              </a:rPr>
              <a:t>P.N.E.I.</a:t>
            </a:r>
            <a:r>
              <a:rPr lang="it-IT" b="1" i="1" dirty="0" smtClean="0">
                <a:solidFill>
                  <a:schemeClr val="accent1">
                    <a:lumMod val="75000"/>
                  </a:schemeClr>
                </a:solidFill>
                <a:latin typeface="Bradley Hand ITC" panose="03070402050302030203" pitchFamily="66" charset="0"/>
              </a:rPr>
              <a:t>  METODO </a:t>
            </a:r>
            <a:r>
              <a:rPr lang="it-IT" b="1" i="1" dirty="0" err="1" smtClean="0">
                <a:solidFill>
                  <a:schemeClr val="accent1">
                    <a:lumMod val="75000"/>
                  </a:schemeClr>
                </a:solidFill>
                <a:latin typeface="Bradley Hand ITC" panose="03070402050302030203" pitchFamily="66" charset="0"/>
              </a:rPr>
              <a:t>CERTOpsycho-neuro-endocrine-immunological</a:t>
            </a:r>
            <a:r>
              <a:rPr lang="it-IT" b="1" i="1" dirty="0">
                <a:latin typeface="Bradley Hand ITC" panose="03070402050302030203" pitchFamily="66" charset="0"/>
              </a:rPr>
              <a:t/>
            </a:r>
            <a:br>
              <a:rPr lang="it-IT" b="1" i="1" dirty="0">
                <a:latin typeface="Bradley Hand ITC" panose="03070402050302030203" pitchFamily="66" charset="0"/>
              </a:rPr>
            </a:br>
            <a:endParaRPr lang="it-IT" dirty="0"/>
          </a:p>
        </p:txBody>
      </p:sp>
      <p:sp>
        <p:nvSpPr>
          <p:cNvPr id="3" name="Segnaposto contenuto 2"/>
          <p:cNvSpPr>
            <a:spLocks noGrp="1"/>
          </p:cNvSpPr>
          <p:nvPr>
            <p:ph sz="quarter" idx="1"/>
          </p:nvPr>
        </p:nvSpPr>
        <p:spPr>
          <a:xfrm>
            <a:off x="2630694" y="2211977"/>
            <a:ext cx="5152708" cy="3777622"/>
          </a:xfrm>
        </p:spPr>
        <p:txBody>
          <a:bodyPr>
            <a:normAutofit lnSpcReduction="10000"/>
          </a:bodyPr>
          <a:lstStyle/>
          <a:p>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Etiogenesis</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of</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Lymphatic</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Stasis</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Related</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to</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the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Psycho-Neuro-Endocrine-Immunological</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System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P.N.E.I.</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a:t>
            </a:r>
          </a:p>
          <a:p>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A Slow and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Deep</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Lymphatic</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Drainage</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with</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Squeeze</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Completely</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Different</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from</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Vodder</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Lymphatic</a:t>
            </a:r>
            <a:r>
              <a:rPr lang="it-IT" sz="2800" b="1" dirty="0" smtClean="0">
                <a:ln w="0"/>
                <a:effectLst>
                  <a:outerShdw blurRad="38100" dist="19050" dir="2700000" algn="tl" rotWithShape="0">
                    <a:schemeClr val="dk1">
                      <a:alpha val="40000"/>
                    </a:schemeClr>
                  </a:outerShdw>
                </a:effectLst>
                <a:latin typeface="Bradley Hand ITC" panose="03070402050302030203" pitchFamily="66" charset="0"/>
              </a:rPr>
              <a:t> </a:t>
            </a:r>
            <a:r>
              <a:rPr lang="it-IT" sz="2800" b="1" dirty="0" err="1" smtClean="0">
                <a:ln w="0"/>
                <a:effectLst>
                  <a:outerShdw blurRad="38100" dist="19050" dir="2700000" algn="tl" rotWithShape="0">
                    <a:schemeClr val="dk1">
                      <a:alpha val="40000"/>
                    </a:schemeClr>
                  </a:outerShdw>
                </a:effectLst>
                <a:latin typeface="Bradley Hand ITC" panose="03070402050302030203" pitchFamily="66" charset="0"/>
              </a:rPr>
              <a:t>Drainage</a:t>
            </a:r>
            <a:endParaRPr lang="it-IT" sz="2800" b="1" dirty="0">
              <a:latin typeface="Bradley Hand ITC" panose="03070402050302030203" pitchFamily="66" charset="0"/>
            </a:endParaRPr>
          </a:p>
        </p:txBody>
      </p:sp>
      <p:pic>
        <p:nvPicPr>
          <p:cNvPr id="5" name="Immagin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783402" y="1635313"/>
            <a:ext cx="3875314" cy="5177246"/>
          </a:xfrm>
          <a:prstGeom prst="roundRect">
            <a:avLst>
              <a:gd name="adj" fmla="val 8594"/>
            </a:avLst>
          </a:prstGeom>
          <a:solidFill>
            <a:srgbClr val="FFFFFF">
              <a:shade val="85000"/>
            </a:srgbClr>
          </a:solidFill>
          <a:ln>
            <a:solidFill>
              <a:schemeClr val="accent1">
                <a:lumMod val="75000"/>
              </a:schemeClr>
            </a:solidFill>
          </a:ln>
          <a:effectLst>
            <a:reflection blurRad="12700" stA="38000" endPos="28000" dist="5000" dir="5400000" sy="-100000" algn="bl" rotWithShape="0"/>
          </a:effectLst>
        </p:spPr>
      </p:pic>
      <p:pic>
        <p:nvPicPr>
          <p:cNvPr id="6" name="Immagine 5">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718346" y="607459"/>
            <a:ext cx="2278854" cy="1483807"/>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2145778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179734" y="1840171"/>
            <a:ext cx="4180115" cy="3629296"/>
          </a:xfrm>
          <a:prstGeom prst="rect">
            <a:avLst/>
          </a:prstGeom>
          <a:ln w="228600" cap="sq" cmpd="thickThin">
            <a:solidFill>
              <a:schemeClr val="accent1">
                <a:lumMod val="60000"/>
                <a:lumOff val="40000"/>
              </a:schemeClr>
            </a:solidFill>
            <a:prstDash val="solid"/>
            <a:miter lim="800000"/>
          </a:ln>
          <a:effectLst>
            <a:innerShdw blurRad="76200">
              <a:srgbClr val="000000"/>
            </a:innerShdw>
          </a:effectLst>
        </p:spPr>
      </p:pic>
      <p:sp>
        <p:nvSpPr>
          <p:cNvPr id="2" name="Titolo 1"/>
          <p:cNvSpPr>
            <a:spLocks noGrp="1"/>
          </p:cNvSpPr>
          <p:nvPr>
            <p:ph type="title"/>
          </p:nvPr>
        </p:nvSpPr>
        <p:spPr>
          <a:xfrm>
            <a:off x="2734732" y="160867"/>
            <a:ext cx="8390467" cy="1515534"/>
          </a:xfrm>
        </p:spPr>
        <p:txBody>
          <a:bodyPr>
            <a:normAutofit/>
          </a:bodyPr>
          <a:lstStyle/>
          <a:p>
            <a:pPr algn="ctr"/>
            <a:r>
              <a:rPr lang="en-US" b="1" i="1" dirty="0" smtClean="0">
                <a:solidFill>
                  <a:schemeClr val="accent1">
                    <a:lumMod val="75000"/>
                  </a:schemeClr>
                </a:solidFill>
                <a:latin typeface="Bradley Hand ITC" panose="03070402050302030203" pitchFamily="66" charset="0"/>
              </a:rPr>
              <a:t>DISTRICT EXOGENOUS CONDITIONING OF THE MICROCIRCULATION </a:t>
            </a:r>
            <a:r>
              <a:rPr lang="it-IT" dirty="0">
                <a:solidFill>
                  <a:schemeClr val="accent1">
                    <a:lumMod val="75000"/>
                  </a:schemeClr>
                </a:solidFill>
              </a:rPr>
              <a:t/>
            </a:r>
            <a:br>
              <a:rPr lang="it-IT" dirty="0">
                <a:solidFill>
                  <a:schemeClr val="accent1">
                    <a:lumMod val="75000"/>
                  </a:schemeClr>
                </a:solidFill>
              </a:rPr>
            </a:br>
            <a:endParaRPr lang="it-IT" dirty="0">
              <a:solidFill>
                <a:schemeClr val="accent1">
                  <a:lumMod val="75000"/>
                </a:schemeClr>
              </a:solidFill>
            </a:endParaRPr>
          </a:p>
        </p:txBody>
      </p:sp>
      <p:sp>
        <p:nvSpPr>
          <p:cNvPr id="3" name="Segnaposto contenuto 2"/>
          <p:cNvSpPr>
            <a:spLocks noGrp="1"/>
          </p:cNvSpPr>
          <p:nvPr>
            <p:ph sz="quarter" idx="1"/>
          </p:nvPr>
        </p:nvSpPr>
        <p:spPr>
          <a:xfrm>
            <a:off x="1126067" y="1731414"/>
            <a:ext cx="5761151" cy="3986627"/>
          </a:xfrm>
        </p:spPr>
        <p:txBody>
          <a:bodyPr>
            <a:normAutofit lnSpcReduction="10000"/>
          </a:bodyPr>
          <a:lstStyle/>
          <a:p>
            <a:pPr algn="just"/>
            <a:r>
              <a:rPr lang="en-US" sz="3000" b="1" dirty="0" smtClean="0">
                <a:latin typeface="Bradley Hand ITC" panose="03070402050302030203" pitchFamily="66" charset="0"/>
              </a:rPr>
              <a:t>which is obtained using the Synergies of Essential Oils, </a:t>
            </a:r>
            <a:r>
              <a:rPr lang="en-US" sz="3000" b="1" dirty="0" err="1" smtClean="0">
                <a:latin typeface="Bradley Hand ITC" panose="03070402050302030203" pitchFamily="66" charset="0"/>
              </a:rPr>
              <a:t>Phytoextracts</a:t>
            </a:r>
            <a:r>
              <a:rPr lang="en-US" sz="3000" b="1" dirty="0" smtClean="0">
                <a:latin typeface="Bradley Hand ITC" panose="03070402050302030203" pitchFamily="66" charset="0"/>
              </a:rPr>
              <a:t> and Functional Principles of the </a:t>
            </a:r>
            <a:r>
              <a:rPr lang="en-US" sz="3000" b="1" dirty="0" err="1" smtClean="0">
                <a:latin typeface="Bradley Hand ITC" panose="03070402050302030203" pitchFamily="66" charset="0"/>
              </a:rPr>
              <a:t>Certo</a:t>
            </a:r>
            <a:r>
              <a:rPr lang="en-US" sz="3000" b="1" dirty="0" smtClean="0">
                <a:latin typeface="Bradley Hand ITC" panose="03070402050302030203" pitchFamily="66" charset="0"/>
              </a:rPr>
              <a:t> Method together with the three gels that activate the vasoconstriction and </a:t>
            </a:r>
            <a:r>
              <a:rPr lang="en-US" sz="3000" b="1" dirty="0" err="1" smtClean="0">
                <a:latin typeface="Bradley Hand ITC" panose="03070402050302030203" pitchFamily="66" charset="0"/>
              </a:rPr>
              <a:t>vasodilation</a:t>
            </a:r>
            <a:r>
              <a:rPr lang="en-US" sz="3000" b="1" dirty="0" smtClean="0">
                <a:latin typeface="Bradley Hand ITC" panose="03070402050302030203" pitchFamily="66" charset="0"/>
              </a:rPr>
              <a:t> receptors for the mechanical pumping of the microcirculation.</a:t>
            </a:r>
            <a:endParaRPr lang="it-IT" sz="3000" b="1" dirty="0">
              <a:latin typeface="Bradley Hand ITC" panose="03070402050302030203" pitchFamily="66" charset="0"/>
            </a:endParaRPr>
          </a:p>
        </p:txBody>
      </p:sp>
      <p:pic>
        <p:nvPicPr>
          <p:cNvPr id="5" name="Immagine 4">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516156" y="279400"/>
            <a:ext cx="2049244" cy="153754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19721804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C303BF0-733C-495A-AEFD-47287DCE22E9}"/>
              </a:ext>
            </a:extLst>
          </p:cNvPr>
          <p:cNvSpPr>
            <a:spLocks noGrp="1"/>
          </p:cNvSpPr>
          <p:nvPr>
            <p:ph type="title"/>
          </p:nvPr>
        </p:nvSpPr>
        <p:spPr>
          <a:xfrm>
            <a:off x="922867" y="2148110"/>
            <a:ext cx="10466392" cy="3600840"/>
          </a:xfrm>
        </p:spPr>
        <p:txBody>
          <a:bodyPr>
            <a:normAutofit/>
          </a:bodyPr>
          <a:lstStyle/>
          <a:p>
            <a:pPr algn="just"/>
            <a:r>
              <a:rPr lang="en-US" b="1" i="1" dirty="0" smtClean="0">
                <a:latin typeface="Bradley Hand ITC" panose="03070402050302030203" pitchFamily="66" charset="0"/>
              </a:rPr>
              <a:t>The  METODO </a:t>
            </a:r>
            <a:r>
              <a:rPr lang="en-US" b="1" i="1" dirty="0" err="1" smtClean="0">
                <a:latin typeface="Bradley Hand ITC" panose="03070402050302030203" pitchFamily="66" charset="0"/>
              </a:rPr>
              <a:t>Certo</a:t>
            </a:r>
            <a:r>
              <a:rPr lang="en-US" b="1" i="1" dirty="0" smtClean="0">
                <a:latin typeface="Bradley Hand ITC" panose="03070402050302030203" pitchFamily="66" charset="0"/>
              </a:rPr>
              <a:t> uses natural aromatic or </a:t>
            </a:r>
            <a:r>
              <a:rPr lang="en-US" b="1" i="1" dirty="0" err="1" smtClean="0">
                <a:latin typeface="Bradley Hand ITC" panose="03070402050302030203" pitchFamily="66" charset="0"/>
              </a:rPr>
              <a:t>phytotherapeutic</a:t>
            </a:r>
            <a:r>
              <a:rPr lang="en-US" b="1" i="1" dirty="0" smtClean="0">
                <a:latin typeface="Bradley Hand ITC" panose="03070402050302030203" pitchFamily="66" charset="0"/>
              </a:rPr>
              <a:t> substances that have the purpose of improving the appearance of the skin and follow the criterion of achieving physical and nervous system well-being. The </a:t>
            </a:r>
            <a:r>
              <a:rPr lang="en-US" b="1" i="1" dirty="0" err="1" smtClean="0">
                <a:latin typeface="Bradley Hand ITC" panose="03070402050302030203" pitchFamily="66" charset="0"/>
              </a:rPr>
              <a:t>Certo</a:t>
            </a:r>
            <a:r>
              <a:rPr lang="en-US" b="1" i="1" dirty="0" smtClean="0">
                <a:latin typeface="Bradley Hand ITC" panose="03070402050302030203" pitchFamily="66" charset="0"/>
              </a:rPr>
              <a:t> Method products do not contain </a:t>
            </a:r>
            <a:r>
              <a:rPr lang="en-US" b="1" i="1" dirty="0" err="1" smtClean="0">
                <a:latin typeface="Bradley Hand ITC" panose="03070402050302030203" pitchFamily="66" charset="0"/>
              </a:rPr>
              <a:t>parabens</a:t>
            </a:r>
            <a:r>
              <a:rPr lang="en-US" b="1" i="1" dirty="0" smtClean="0">
                <a:latin typeface="Bradley Hand ITC" panose="03070402050302030203" pitchFamily="66" charset="0"/>
              </a:rPr>
              <a:t>, respect nature and the packaging is recyclable.</a:t>
            </a:r>
            <a:endParaRPr lang="it-IT" b="1" dirty="0">
              <a:latin typeface="Bradley Hand ITC" panose="03070402050302030203" pitchFamily="66" charset="0"/>
            </a:endParaRPr>
          </a:p>
        </p:txBody>
      </p:sp>
      <p:pic>
        <p:nvPicPr>
          <p:cNvPr id="4" name="Immagine 3">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5="http://schemas.microsoft.com/office/word/2012/wordml" xmlns:w16cid="http://schemas.microsoft.com/office/word/2016/wordml/cid" xmlns:w16se="http://schemas.microsoft.com/office/word/2015/wordml/symex" xmlns:a16="http://schemas.microsoft.com/office/drawing/2014/main" xmlns:lc="http://schemas.openxmlformats.org/drawingml/2006/lockedCanvas" id="{36D0EEB6-1434-4544-A916-765EEEE407EE}"/>
              </a:ext>
            </a:extLst>
          </p:cNvPr>
          <p:cNvPicPr/>
          <p:nvPr/>
        </p:nvPicPr>
        <p:blipFill>
          <a:blip r:embed="rId2" cstate="print">
            <a:extLst>
              <a:ext uri="{28A0092B-C50C-407E-A947-70E740481C1C}">
                <a14:useLocalDpi xmlns:a14="http://schemas.microsoft.com/office/drawing/2010/main" xmlns="" val="0"/>
              </a:ext>
            </a:extLst>
          </a:blip>
          <a:stretch>
            <a:fillRect/>
          </a:stretch>
        </p:blipFill>
        <p:spPr>
          <a:xfrm>
            <a:off x="4200953" y="462800"/>
            <a:ext cx="2453847" cy="1611533"/>
          </a:xfrm>
          <a:prstGeom prst="rect">
            <a:avLst/>
          </a:prstGeom>
          <a:ln>
            <a:noFill/>
          </a:ln>
          <a:effectLst>
            <a:outerShdw blurRad="292100" dist="139700" dir="2700000" sx="105000" sy="105000" algn="tl" rotWithShape="0">
              <a:sysClr val="windowText" lastClr="000000">
                <a:alpha val="65000"/>
              </a:sysClr>
            </a:outerShdw>
          </a:effectLst>
        </p:spPr>
      </p:pic>
    </p:spTree>
    <p:extLst>
      <p:ext uri="{BB962C8B-B14F-4D97-AF65-F5344CB8AC3E}">
        <p14:creationId xmlns:p14="http://schemas.microsoft.com/office/powerpoint/2010/main" xmlns="" val="3057422670"/>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504</TotalTime>
  <Words>705</Words>
  <Application>Microsoft Office PowerPoint</Application>
  <PresentationFormat>Personalizzato</PresentationFormat>
  <Paragraphs>33</Paragraphs>
  <Slides>19</Slides>
  <Notes>0</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19</vt:i4>
      </vt:variant>
    </vt:vector>
  </HeadingPairs>
  <TitlesOfParts>
    <vt:vector size="21" baseType="lpstr">
      <vt:lpstr>Loggia</vt:lpstr>
      <vt:lpstr>Immagine</vt:lpstr>
      <vt:lpstr>Diapositiva 1</vt:lpstr>
      <vt:lpstr>The METODO CERTO is a MIX of aesthetic, manual and vibrational holistic techniques, developed in 40 years of study by Mrs. Giovanna Certo, who registered and patented it</vt:lpstr>
      <vt:lpstr>It is a Method that blends Western techniques with Eastern and shamanic techniques; it is a discipline that proposes a concept of advanced aesthetics that is not satisfied with dealing with the physical aspect alone, but also places great attention on the psycho-emotional well-being of the person.</vt:lpstr>
      <vt:lpstr>Diapositiva 4</vt:lpstr>
      <vt:lpstr>METAMERIC MASSAGE, the "black box of our emotions";  </vt:lpstr>
      <vt:lpstr>Diapositiva 6</vt:lpstr>
      <vt:lpstr>LYMPHATIC DRAINAGE P.N.E.I.  METODO CERTOpsycho-neuro-endocrine-immunological </vt:lpstr>
      <vt:lpstr>DISTRICT EXOGENOUS CONDITIONING OF THE MICROCIRCULATION  </vt:lpstr>
      <vt:lpstr>The  METODO Certo uses natural aromatic or phytotherapeutic substances that have the purpose of improving the appearance of the skin and follow the criterion of achieving physical and nervous system well-being. The Certo Method products do not contain parabens, respect nature and the packaging is recyclable.</vt:lpstr>
      <vt:lpstr>In particular, essential oils, combined together, allow you to obtain both a physical reaction and an emotional and vibrational reaction, they act on the cellular metabolism and facilitate the easing of physical and emotional tensions.</vt:lpstr>
      <vt:lpstr>The METODO CERTO is structured through 26 face and body protocols that support the operator by giving a guideline; but the Method does not have pre-established schemes because it is adapted to the visual and tactile anamnesis of the tissue and to the BIO-TYPOLOGICAL analysis of the subject in the continuous search for the personalized and perfect treatment that the client needs at that particular moment.</vt:lpstr>
      <vt:lpstr>It is important to say that Metodo Certo products can be used with any manual technique, increasing manual results by over 50%; they can also be used alongside the main aesthetic machines, enhancing them by at least 30% and allowing the benefits to be extended in the following days and then maintained over time.</vt:lpstr>
      <vt:lpstr>THE METODO CERTO COURSES (theory, practice, private study and internship)</vt:lpstr>
      <vt:lpstr>Diapositiva 14</vt:lpstr>
      <vt:lpstr>Diapositiva 15</vt:lpstr>
      <vt:lpstr>Diapositiva 16</vt:lpstr>
      <vt:lpstr>Diapositiva 17</vt:lpstr>
      <vt:lpstr>Diapositiva 18</vt:lpstr>
      <vt:lpstr>“….i prodotti per tutti…………… ……………….il metodo per pochi”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 Certo</dc:title>
  <dc:creator>Roberto Sergiusti</dc:creator>
  <cp:lastModifiedBy>User</cp:lastModifiedBy>
  <cp:revision>76</cp:revision>
  <dcterms:created xsi:type="dcterms:W3CDTF">2019-10-22T19:54:38Z</dcterms:created>
  <dcterms:modified xsi:type="dcterms:W3CDTF">2025-04-03T10:19:43Z</dcterms:modified>
</cp:coreProperties>
</file>