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notesMasterIdLst>
    <p:notesMasterId r:id="rId4"/>
  </p:notesMasterIdLst>
  <p:sldIdLst>
    <p:sldId id="257" r:id="rId2"/>
    <p:sldId id="259" r:id="rId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5" initials="u" lastIdx="2" clrIdx="0">
    <p:extLst>
      <p:ext uri="{19B8F6BF-5375-455C-9EA6-DF929625EA0E}">
        <p15:presenceInfo xmlns:p15="http://schemas.microsoft.com/office/powerpoint/2012/main" userId="utente5"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24349F2-2278-442F-A722-8CED25203BD9}" type="datetimeFigureOut">
              <a:rPr lang="it-IT" smtClean="0"/>
              <a:t>14/04/2025</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CA88FE6-E9C4-4854-8B74-DCDFBA9AB35E}" type="slidenum">
              <a:rPr lang="it-IT" smtClean="0"/>
              <a:t>‹N›</a:t>
            </a:fld>
            <a:endParaRPr lang="it-IT"/>
          </a:p>
        </p:txBody>
      </p:sp>
    </p:spTree>
    <p:extLst>
      <p:ext uri="{BB962C8B-B14F-4D97-AF65-F5344CB8AC3E}">
        <p14:creationId xmlns:p14="http://schemas.microsoft.com/office/powerpoint/2010/main" val="2880448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96553FE-2635-4CFF-B8A2-5BCA3B956C90}"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192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7872AC7-5EE1-4A6C-9759-E61A1C85F0BF}"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6216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A55A0C2-46B1-4BC8-936C-95FE260481F1}"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2111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6B097C7-82F3-417C-8E76-4FD0AFAB5B8A}"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2697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7E958E8-D50B-4BF7-84AC-C224E7806A86}"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6542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0D6501E-63DF-4C95-A162-69AEE4C36F86}"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97232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AE604-2F7A-4502-8626-1FCC35A7CD68}"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81203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206DCE9-C359-4FDC-9C49-F1581E55E4A9}"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3212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18F2359-8AB3-4194-97E7-6CF67D6E213A}"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88571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29BE93E-9AD9-4215-BF77-395351D288A2}" type="datetime1">
              <a:rPr lang="en-US" smtClean="0"/>
              <a:t>4/14/2025</a:t>
            </a:fld>
            <a:endParaRPr lang="en-US" dirty="0"/>
          </a:p>
        </p:txBody>
      </p:sp>
      <p:sp>
        <p:nvSpPr>
          <p:cNvPr id="5" name="Footer Placeholder 4"/>
          <p:cNvSpPr>
            <a:spLocks noGrp="1"/>
          </p:cNvSpPr>
          <p:nvPr>
            <p:ph type="ftr" sz="quarter" idx="11"/>
          </p:nvPr>
        </p:nvSpPr>
        <p:spPr/>
        <p:txBody>
          <a:bodyPr/>
          <a:lstStyle/>
          <a:p>
            <a:r>
              <a:rPr lang="en-US"/>
              <a:t>SELSI COMPONENTI SRL - IICUAE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94541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8F11A7B-1D75-4903-AC00-4E6851C0EBAB}" type="datetime1">
              <a:rPr lang="en-US" smtClean="0"/>
              <a:t>4/14/2025</a:t>
            </a:fld>
            <a:endParaRPr lang="en-US" dirty="0"/>
          </a:p>
        </p:txBody>
      </p:sp>
      <p:sp>
        <p:nvSpPr>
          <p:cNvPr id="6" name="Footer Placeholder 5"/>
          <p:cNvSpPr>
            <a:spLocks noGrp="1"/>
          </p:cNvSpPr>
          <p:nvPr>
            <p:ph type="ftr" sz="quarter" idx="11"/>
          </p:nvPr>
        </p:nvSpPr>
        <p:spPr/>
        <p:txBody>
          <a:bodyPr/>
          <a:lstStyle/>
          <a:p>
            <a:r>
              <a:rPr lang="en-US"/>
              <a:t>SELSI COMPONENTI SRL - IICUAE</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48526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1ECEA38-56B8-4E81-B4F2-F1B15DB4CDB3}" type="datetime1">
              <a:rPr lang="en-US" smtClean="0"/>
              <a:t>4/14/2025</a:t>
            </a:fld>
            <a:endParaRPr lang="en-US" dirty="0"/>
          </a:p>
        </p:txBody>
      </p:sp>
      <p:sp>
        <p:nvSpPr>
          <p:cNvPr id="8" name="Footer Placeholder 7"/>
          <p:cNvSpPr>
            <a:spLocks noGrp="1"/>
          </p:cNvSpPr>
          <p:nvPr>
            <p:ph type="ftr" sz="quarter" idx="11"/>
          </p:nvPr>
        </p:nvSpPr>
        <p:spPr/>
        <p:txBody>
          <a:bodyPr/>
          <a:lstStyle/>
          <a:p>
            <a:r>
              <a:rPr lang="en-US"/>
              <a:t>SELSI COMPONENTI SRL - IICUAE</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45234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6EC727E-4188-4797-84AE-9ED42C6688F0}" type="datetime1">
              <a:rPr lang="en-US" smtClean="0"/>
              <a:t>4/14/2025</a:t>
            </a:fld>
            <a:endParaRPr lang="en-US" dirty="0"/>
          </a:p>
        </p:txBody>
      </p:sp>
      <p:sp>
        <p:nvSpPr>
          <p:cNvPr id="4" name="Footer Placeholder 3"/>
          <p:cNvSpPr>
            <a:spLocks noGrp="1"/>
          </p:cNvSpPr>
          <p:nvPr>
            <p:ph type="ftr" sz="quarter" idx="11"/>
          </p:nvPr>
        </p:nvSpPr>
        <p:spPr/>
        <p:txBody>
          <a:bodyPr/>
          <a:lstStyle/>
          <a:p>
            <a:r>
              <a:rPr lang="en-US"/>
              <a:t>SELSI COMPONENTI SRL - IICUAE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10217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562131-FD27-4263-86B4-6FEED903C6B9}" type="datetime1">
              <a:rPr lang="en-US" smtClean="0"/>
              <a:t>4/14/2025</a:t>
            </a:fld>
            <a:endParaRPr lang="en-US" dirty="0"/>
          </a:p>
        </p:txBody>
      </p:sp>
      <p:sp>
        <p:nvSpPr>
          <p:cNvPr id="3" name="Footer Placeholder 2"/>
          <p:cNvSpPr>
            <a:spLocks noGrp="1"/>
          </p:cNvSpPr>
          <p:nvPr>
            <p:ph type="ftr" sz="quarter" idx="11"/>
          </p:nvPr>
        </p:nvSpPr>
        <p:spPr/>
        <p:txBody>
          <a:bodyPr/>
          <a:lstStyle/>
          <a:p>
            <a:r>
              <a:rPr lang="en-US"/>
              <a:t>SELSI COMPONENTI SRL - IICUAE</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15918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DF41DC-6776-4732-953B-60EED6DF1241}" type="datetime1">
              <a:rPr lang="en-US" smtClean="0"/>
              <a:t>4/14/2025</a:t>
            </a:fld>
            <a:endParaRPr lang="en-US" dirty="0"/>
          </a:p>
        </p:txBody>
      </p:sp>
      <p:sp>
        <p:nvSpPr>
          <p:cNvPr id="6" name="Footer Placeholder 5"/>
          <p:cNvSpPr>
            <a:spLocks noGrp="1"/>
          </p:cNvSpPr>
          <p:nvPr>
            <p:ph type="ftr" sz="quarter" idx="11"/>
          </p:nvPr>
        </p:nvSpPr>
        <p:spPr/>
        <p:txBody>
          <a:bodyPr/>
          <a:lstStyle/>
          <a:p>
            <a:r>
              <a:rPr lang="en-US"/>
              <a:t>SELSI COMPONENTI SRL - IICUAE</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9912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BA3F604-814D-4A80-8458-019603C1C82A}" type="datetime1">
              <a:rPr lang="en-US" smtClean="0"/>
              <a:t>4/14/2025</a:t>
            </a:fld>
            <a:endParaRPr lang="en-US" dirty="0"/>
          </a:p>
        </p:txBody>
      </p:sp>
      <p:sp>
        <p:nvSpPr>
          <p:cNvPr id="6" name="Footer Placeholder 5"/>
          <p:cNvSpPr>
            <a:spLocks noGrp="1"/>
          </p:cNvSpPr>
          <p:nvPr>
            <p:ph type="ftr" sz="quarter" idx="11"/>
          </p:nvPr>
        </p:nvSpPr>
        <p:spPr/>
        <p:txBody>
          <a:bodyPr/>
          <a:lstStyle/>
          <a:p>
            <a:r>
              <a:rPr lang="en-US"/>
              <a:t>SELSI COMPONENTI SRL - IICUAE</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3412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754277-0FB3-4072-B839-95CC4D46EAF0}" type="datetime1">
              <a:rPr lang="en-US" smtClean="0"/>
              <a:t>4/14/2025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SELSI COMPONENTI SRL - IICUAE</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365886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cid:image002.png@01DBA967.45CEFBC0" TargetMode="Externa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cid:image002.png@01DBA967.45CEFBC0" TargetMode="External"/><Relationship Id="rId7" Type="http://schemas.openxmlformats.org/officeDocument/2006/relationships/image" Target="../media/image14.jp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31FA9D63-12D5-E158-099F-7FBBE9FAE1B1}"/>
              </a:ext>
            </a:extLst>
          </p:cNvPr>
          <p:cNvSpPr>
            <a:spLocks noGrp="1"/>
          </p:cNvSpPr>
          <p:nvPr>
            <p:ph idx="1"/>
          </p:nvPr>
        </p:nvSpPr>
        <p:spPr>
          <a:xfrm>
            <a:off x="302004" y="419450"/>
            <a:ext cx="2978091" cy="6167864"/>
          </a:xfrm>
          <a:solidFill>
            <a:schemeClr val="accent2">
              <a:lumMod val="20000"/>
              <a:lumOff val="80000"/>
            </a:schemeClr>
          </a:solidFill>
        </p:spPr>
        <p:txBody>
          <a:bodyPr>
            <a:noAutofit/>
          </a:bodyPr>
          <a:lstStyle/>
          <a:p>
            <a:pPr marL="0" indent="0" algn="ctr">
              <a:buNone/>
            </a:pPr>
            <a:r>
              <a:rPr lang="it-IT" sz="3200" i="1" dirty="0">
                <a:solidFill>
                  <a:schemeClr val="accent2">
                    <a:lumMod val="75000"/>
                  </a:schemeClr>
                </a:solidFill>
                <a:latin typeface="Calibri" panose="020F0502020204030204" pitchFamily="34" charset="0"/>
                <a:cs typeface="Calibri" panose="020F0502020204030204" pitchFamily="34" charset="0"/>
              </a:rPr>
              <a:t>Contact</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info@scelsicomponenti.it</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+ 39 02 92.444.03</a:t>
            </a: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+ 39 340 9101512</a:t>
            </a: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www.scelsicomponenti.it</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Via Amilcare Ponchielli, 2</a:t>
            </a: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Cernusco sul Naviglio – Milano - ITALY</a:t>
            </a: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Scelsi Componenti SRL</a:t>
            </a: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SCELSI COMPONENTI S.R.L.</a:t>
            </a: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r>
              <a:rPr lang="it-IT" sz="1000" b="1" dirty="0">
                <a:solidFill>
                  <a:schemeClr val="accent2">
                    <a:lumMod val="75000"/>
                  </a:schemeClr>
                </a:solidFill>
                <a:latin typeface="Calibri" panose="020F0502020204030204" pitchFamily="34" charset="0"/>
                <a:cs typeface="Calibri" panose="020F0502020204030204" pitchFamily="34" charset="0"/>
              </a:rPr>
              <a:t>                 scelsi_componenti_srl </a:t>
            </a: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a:p>
            <a:pPr marL="0" indent="0">
              <a:buNone/>
            </a:pPr>
            <a:endParaRPr lang="it-IT" sz="1000" b="1" dirty="0">
              <a:solidFill>
                <a:schemeClr val="accent2">
                  <a:lumMod val="75000"/>
                </a:schemeClr>
              </a:solidFill>
              <a:latin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1955D26C-5B10-2FD7-B63B-63B73939B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240" y="4860788"/>
            <a:ext cx="2034393" cy="129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magine 12">
            <a:extLst>
              <a:ext uri="{FF2B5EF4-FFF2-40B4-BE49-F238E27FC236}">
                <a16:creationId xmlns:a16="http://schemas.microsoft.com/office/drawing/2014/main" id="{EF7DEF2B-46E7-0679-D91D-94361AFD3BE6}"/>
              </a:ext>
            </a:extLst>
          </p:cNvPr>
          <p:cNvPicPr>
            <a:picLocks noChangeAspect="1"/>
          </p:cNvPicPr>
          <p:nvPr/>
        </p:nvPicPr>
        <p:blipFill>
          <a:blip r:embed="rId3"/>
          <a:stretch>
            <a:fillRect/>
          </a:stretch>
        </p:blipFill>
        <p:spPr>
          <a:xfrm flipH="1">
            <a:off x="474925" y="1240991"/>
            <a:ext cx="373274" cy="290324"/>
          </a:xfrm>
          <a:prstGeom prst="rect">
            <a:avLst/>
          </a:prstGeom>
        </p:spPr>
      </p:pic>
      <p:pic>
        <p:nvPicPr>
          <p:cNvPr id="15" name="Immagine 14">
            <a:extLst>
              <a:ext uri="{FF2B5EF4-FFF2-40B4-BE49-F238E27FC236}">
                <a16:creationId xmlns:a16="http://schemas.microsoft.com/office/drawing/2014/main" id="{5A6BC688-8002-B4E7-8722-4D8AF93E60AF}"/>
              </a:ext>
            </a:extLst>
          </p:cNvPr>
          <p:cNvPicPr>
            <a:picLocks noChangeAspect="1"/>
          </p:cNvPicPr>
          <p:nvPr/>
        </p:nvPicPr>
        <p:blipFill>
          <a:blip r:embed="rId4"/>
          <a:stretch>
            <a:fillRect/>
          </a:stretch>
        </p:blipFill>
        <p:spPr>
          <a:xfrm rot="5400000">
            <a:off x="482081" y="1774293"/>
            <a:ext cx="328551" cy="328551"/>
          </a:xfrm>
          <a:prstGeom prst="rect">
            <a:avLst/>
          </a:prstGeom>
        </p:spPr>
      </p:pic>
      <p:pic>
        <p:nvPicPr>
          <p:cNvPr id="16" name="Immagine 15">
            <a:extLst>
              <a:ext uri="{FF2B5EF4-FFF2-40B4-BE49-F238E27FC236}">
                <a16:creationId xmlns:a16="http://schemas.microsoft.com/office/drawing/2014/main" id="{49CE30F8-10F5-8AA5-04A5-40690C6306B8}"/>
              </a:ext>
            </a:extLst>
          </p:cNvPr>
          <p:cNvPicPr>
            <a:picLocks noChangeAspect="1"/>
          </p:cNvPicPr>
          <p:nvPr/>
        </p:nvPicPr>
        <p:blipFill>
          <a:blip r:embed="rId4"/>
          <a:stretch>
            <a:fillRect/>
          </a:stretch>
        </p:blipFill>
        <p:spPr>
          <a:xfrm rot="5400000">
            <a:off x="482234" y="2364647"/>
            <a:ext cx="345620" cy="328551"/>
          </a:xfrm>
          <a:prstGeom prst="rect">
            <a:avLst/>
          </a:prstGeom>
        </p:spPr>
      </p:pic>
      <p:pic>
        <p:nvPicPr>
          <p:cNvPr id="18" name="Immagine 17">
            <a:extLst>
              <a:ext uri="{FF2B5EF4-FFF2-40B4-BE49-F238E27FC236}">
                <a16:creationId xmlns:a16="http://schemas.microsoft.com/office/drawing/2014/main" id="{11F01C7D-95A2-681E-F1B8-28561A250B58}"/>
              </a:ext>
            </a:extLst>
          </p:cNvPr>
          <p:cNvPicPr>
            <a:picLocks noChangeAspect="1"/>
          </p:cNvPicPr>
          <p:nvPr/>
        </p:nvPicPr>
        <p:blipFill>
          <a:blip r:embed="rId5"/>
          <a:stretch>
            <a:fillRect/>
          </a:stretch>
        </p:blipFill>
        <p:spPr>
          <a:xfrm>
            <a:off x="497287" y="2913667"/>
            <a:ext cx="352218" cy="268310"/>
          </a:xfrm>
          <a:prstGeom prst="rect">
            <a:avLst/>
          </a:prstGeom>
        </p:spPr>
      </p:pic>
      <p:pic>
        <p:nvPicPr>
          <p:cNvPr id="20" name="Immagine 19">
            <a:extLst>
              <a:ext uri="{FF2B5EF4-FFF2-40B4-BE49-F238E27FC236}">
                <a16:creationId xmlns:a16="http://schemas.microsoft.com/office/drawing/2014/main" id="{CBE31D24-2AF4-3942-C579-827CE4DE168A}"/>
              </a:ext>
            </a:extLst>
          </p:cNvPr>
          <p:cNvPicPr>
            <a:picLocks noChangeAspect="1"/>
          </p:cNvPicPr>
          <p:nvPr/>
        </p:nvPicPr>
        <p:blipFill>
          <a:blip r:embed="rId6"/>
          <a:stretch>
            <a:fillRect/>
          </a:stretch>
        </p:blipFill>
        <p:spPr>
          <a:xfrm>
            <a:off x="488274" y="3503382"/>
            <a:ext cx="331046" cy="449354"/>
          </a:xfrm>
          <a:prstGeom prst="rect">
            <a:avLst/>
          </a:prstGeom>
        </p:spPr>
      </p:pic>
      <p:pic>
        <p:nvPicPr>
          <p:cNvPr id="22" name="Immagine 21">
            <a:extLst>
              <a:ext uri="{FF2B5EF4-FFF2-40B4-BE49-F238E27FC236}">
                <a16:creationId xmlns:a16="http://schemas.microsoft.com/office/drawing/2014/main" id="{006C783F-9F20-CE44-A5F3-B550E8D8E9FB}"/>
              </a:ext>
            </a:extLst>
          </p:cNvPr>
          <p:cNvPicPr>
            <a:picLocks noChangeAspect="1"/>
          </p:cNvPicPr>
          <p:nvPr/>
        </p:nvPicPr>
        <p:blipFill>
          <a:blip r:embed="rId7"/>
          <a:stretch>
            <a:fillRect/>
          </a:stretch>
        </p:blipFill>
        <p:spPr>
          <a:xfrm>
            <a:off x="497910" y="4270944"/>
            <a:ext cx="291621" cy="382477"/>
          </a:xfrm>
          <a:prstGeom prst="rect">
            <a:avLst/>
          </a:prstGeom>
        </p:spPr>
      </p:pic>
      <p:pic>
        <p:nvPicPr>
          <p:cNvPr id="24" name="Immagine 23">
            <a:extLst>
              <a:ext uri="{FF2B5EF4-FFF2-40B4-BE49-F238E27FC236}">
                <a16:creationId xmlns:a16="http://schemas.microsoft.com/office/drawing/2014/main" id="{688FE5AE-6270-E33B-6A3F-523628D8550B}"/>
              </a:ext>
            </a:extLst>
          </p:cNvPr>
          <p:cNvPicPr>
            <a:picLocks noChangeAspect="1"/>
          </p:cNvPicPr>
          <p:nvPr/>
        </p:nvPicPr>
        <p:blipFill>
          <a:blip r:embed="rId8"/>
          <a:stretch>
            <a:fillRect/>
          </a:stretch>
        </p:blipFill>
        <p:spPr>
          <a:xfrm>
            <a:off x="482081" y="4970037"/>
            <a:ext cx="413079" cy="225913"/>
          </a:xfrm>
          <a:prstGeom prst="rect">
            <a:avLst/>
          </a:prstGeom>
        </p:spPr>
      </p:pic>
      <p:pic>
        <p:nvPicPr>
          <p:cNvPr id="26" name="Immagine 25">
            <a:extLst>
              <a:ext uri="{FF2B5EF4-FFF2-40B4-BE49-F238E27FC236}">
                <a16:creationId xmlns:a16="http://schemas.microsoft.com/office/drawing/2014/main" id="{06254B23-1BF9-1A4F-1811-6BCAF7CDC429}"/>
              </a:ext>
            </a:extLst>
          </p:cNvPr>
          <p:cNvPicPr>
            <a:picLocks noChangeAspect="1"/>
          </p:cNvPicPr>
          <p:nvPr/>
        </p:nvPicPr>
        <p:blipFill>
          <a:blip r:embed="rId9"/>
          <a:stretch>
            <a:fillRect/>
          </a:stretch>
        </p:blipFill>
        <p:spPr>
          <a:xfrm>
            <a:off x="474341" y="5424180"/>
            <a:ext cx="338568" cy="316616"/>
          </a:xfrm>
          <a:prstGeom prst="rect">
            <a:avLst/>
          </a:prstGeom>
        </p:spPr>
      </p:pic>
      <p:pic>
        <p:nvPicPr>
          <p:cNvPr id="1028" name="Immagine 1">
            <a:extLst>
              <a:ext uri="{FF2B5EF4-FFF2-40B4-BE49-F238E27FC236}">
                <a16:creationId xmlns:a16="http://schemas.microsoft.com/office/drawing/2014/main" id="{1B083FB0-8B4B-3DE2-7CFD-DCA00C377B7B}"/>
              </a:ext>
            </a:extLst>
          </p:cNvPr>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2560255" y="6157519"/>
            <a:ext cx="1439679" cy="67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CasellaDiTesto 27">
            <a:extLst>
              <a:ext uri="{FF2B5EF4-FFF2-40B4-BE49-F238E27FC236}">
                <a16:creationId xmlns:a16="http://schemas.microsoft.com/office/drawing/2014/main" id="{1B4D3E74-1A91-F846-24F3-796F85C82CDB}"/>
              </a:ext>
            </a:extLst>
          </p:cNvPr>
          <p:cNvSpPr txBox="1"/>
          <p:nvPr/>
        </p:nvSpPr>
        <p:spPr>
          <a:xfrm>
            <a:off x="3732246" y="899782"/>
            <a:ext cx="3256383" cy="3908762"/>
          </a:xfrm>
          <a:prstGeom prst="rect">
            <a:avLst/>
          </a:prstGeom>
          <a:solidFill>
            <a:schemeClr val="bg1"/>
          </a:solidFill>
        </p:spPr>
        <p:txBody>
          <a:bodyPr wrap="square">
            <a:spAutoFit/>
          </a:bodyPr>
          <a:lstStyle/>
          <a:p>
            <a:pPr algn="just">
              <a:buNone/>
            </a:pPr>
            <a:r>
              <a:rPr lang="it-IT" b="1" i="1" dirty="0">
                <a:solidFill>
                  <a:schemeClr val="accent2">
                    <a:lumMod val="75000"/>
                  </a:schemeClr>
                </a:solidFill>
                <a:latin typeface="Calibri" panose="020F0502020204030204" pitchFamily="34" charset="0"/>
                <a:ea typeface="Times New Roman" panose="02020603050405020304" pitchFamily="18" charset="0"/>
              </a:rPr>
              <a:t>About us</a:t>
            </a:r>
          </a:p>
          <a:p>
            <a:pPr algn="just">
              <a:buNone/>
            </a:pPr>
            <a:endParaRPr lang="it-IT" sz="1000" dirty="0">
              <a:effectLst/>
              <a:latin typeface="Calibri" panose="020F0502020204030204" pitchFamily="34" charset="0"/>
              <a:ea typeface="Times New Roman" panose="02020603050405020304" pitchFamily="18" charset="0"/>
            </a:endParaRP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Founded in 1987, specializes in C.N.C. TURNING and MILLING for the production of mechanical components for various industries such as Catering, Automotive, Hydraulics, Medical and Construction.</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 </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Due to our experience in the mechanical industry, we are able to machine a wide range of materials, from steel to plastic, bronze, copper and aluminum.</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We consistently apply rigorous quality control plans at every stage of production, from the selection of raw materials to the finished product.</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This commitment is recognized by ISO 9001: 2015 certification.</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 </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We listen carefully to our customers' needs, offering customized solutions and providing assistance at every stage of the job order.</a:t>
            </a:r>
          </a:p>
          <a:p>
            <a:pPr algn="just">
              <a:buNone/>
            </a:pPr>
            <a:r>
              <a:rPr lang="it-IT" sz="1100" b="1"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it-IT" sz="1100" b="1" dirty="0">
                <a:effectLst/>
                <a:latin typeface="Calibri" panose="020F0502020204030204" pitchFamily="34" charset="0"/>
                <a:ea typeface="Times New Roman" panose="02020603050405020304" pitchFamily="18" charset="0"/>
                <a:cs typeface="Calibri" panose="020F0502020204030204" pitchFamily="34" charset="0"/>
              </a:rPr>
              <a:t>We also offer prototyping techniques through the use of advanced design software.</a:t>
            </a:r>
          </a:p>
        </p:txBody>
      </p:sp>
      <p:sp>
        <p:nvSpPr>
          <p:cNvPr id="30" name="CasellaDiTesto 29">
            <a:extLst>
              <a:ext uri="{FF2B5EF4-FFF2-40B4-BE49-F238E27FC236}">
                <a16:creationId xmlns:a16="http://schemas.microsoft.com/office/drawing/2014/main" id="{91A13AA7-3F89-452F-B16D-93182867B9F2}"/>
              </a:ext>
            </a:extLst>
          </p:cNvPr>
          <p:cNvSpPr txBox="1"/>
          <p:nvPr/>
        </p:nvSpPr>
        <p:spPr>
          <a:xfrm>
            <a:off x="3732246" y="419450"/>
            <a:ext cx="2705877" cy="369332"/>
          </a:xfrm>
          <a:prstGeom prst="rect">
            <a:avLst/>
          </a:prstGeom>
          <a:solidFill>
            <a:schemeClr val="accent2">
              <a:lumMod val="20000"/>
              <a:lumOff val="80000"/>
            </a:schemeClr>
          </a:solidFill>
        </p:spPr>
        <p:txBody>
          <a:bodyPr wrap="square">
            <a:spAutoFit/>
          </a:bodyPr>
          <a:lstStyle/>
          <a:p>
            <a:pPr algn="ctr"/>
            <a:r>
              <a:rPr lang="it-IT" b="1" dirty="0">
                <a:solidFill>
                  <a:schemeClr val="accent2">
                    <a:lumMod val="75000"/>
                  </a:schemeClr>
                </a:solidFill>
                <a:effectLst/>
                <a:latin typeface="Calibri" panose="020F0502020204030204" pitchFamily="34" charset="0"/>
                <a:ea typeface="Times New Roman" panose="02020603050405020304" pitchFamily="18" charset="0"/>
              </a:rPr>
              <a:t>Scelsi Componenti s.r.l. </a:t>
            </a:r>
            <a:endParaRPr lang="it-IT" dirty="0">
              <a:solidFill>
                <a:schemeClr val="accent2">
                  <a:lumMod val="75000"/>
                </a:schemeClr>
              </a:solidFill>
            </a:endParaRPr>
          </a:p>
        </p:txBody>
      </p:sp>
      <p:pic>
        <p:nvPicPr>
          <p:cNvPr id="1029" name="Immagine 1028">
            <a:extLst>
              <a:ext uri="{FF2B5EF4-FFF2-40B4-BE49-F238E27FC236}">
                <a16:creationId xmlns:a16="http://schemas.microsoft.com/office/drawing/2014/main" id="{BF9A405A-690F-A0DA-69DC-8E84E7DAD776}"/>
              </a:ext>
            </a:extLst>
          </p:cNvPr>
          <p:cNvPicPr>
            <a:picLocks noChangeAspect="1"/>
          </p:cNvPicPr>
          <p:nvPr/>
        </p:nvPicPr>
        <p:blipFill>
          <a:blip r:embed="rId12"/>
          <a:stretch>
            <a:fillRect/>
          </a:stretch>
        </p:blipFill>
        <p:spPr>
          <a:xfrm>
            <a:off x="6988629" y="405118"/>
            <a:ext cx="5083129" cy="6167863"/>
          </a:xfrm>
          <a:prstGeom prst="rect">
            <a:avLst/>
          </a:prstGeom>
        </p:spPr>
      </p:pic>
      <p:sp>
        <p:nvSpPr>
          <p:cNvPr id="4" name="Segnaposto numero diapositiva 3">
            <a:extLst>
              <a:ext uri="{FF2B5EF4-FFF2-40B4-BE49-F238E27FC236}">
                <a16:creationId xmlns:a16="http://schemas.microsoft.com/office/drawing/2014/main" id="{D79FB178-1851-27F0-992F-6428A054745C}"/>
              </a:ext>
            </a:extLst>
          </p:cNvPr>
          <p:cNvSpPr>
            <a:spLocks noGrp="1"/>
          </p:cNvSpPr>
          <p:nvPr>
            <p:ph type="sldNum" sz="quarter" idx="12"/>
          </p:nvPr>
        </p:nvSpPr>
        <p:spPr>
          <a:xfrm>
            <a:off x="8590663" y="6157519"/>
            <a:ext cx="683339" cy="248968"/>
          </a:xfrm>
        </p:spPr>
        <p:txBody>
          <a:bodyPr/>
          <a:lstStyle/>
          <a:p>
            <a:fld id="{6D22F896-40B5-4ADD-8801-0D06FADFA095}" type="slidenum">
              <a:rPr lang="en-US" smtClean="0">
                <a:solidFill>
                  <a:schemeClr val="tx1"/>
                </a:solidFill>
              </a:rPr>
              <a:t>1</a:t>
            </a:fld>
            <a:endParaRPr lang="en-US" dirty="0">
              <a:solidFill>
                <a:schemeClr val="tx1"/>
              </a:solidFill>
            </a:endParaRPr>
          </a:p>
        </p:txBody>
      </p:sp>
    </p:spTree>
    <p:extLst>
      <p:ext uri="{BB962C8B-B14F-4D97-AF65-F5344CB8AC3E}">
        <p14:creationId xmlns:p14="http://schemas.microsoft.com/office/powerpoint/2010/main" val="285952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2BA789-9C35-AE5B-B65B-5040B4589A78}"/>
              </a:ext>
            </a:extLst>
          </p:cNvPr>
          <p:cNvSpPr>
            <a:spLocks noGrp="1"/>
          </p:cNvSpPr>
          <p:nvPr>
            <p:ph type="title"/>
          </p:nvPr>
        </p:nvSpPr>
        <p:spPr>
          <a:xfrm>
            <a:off x="6527627" y="288679"/>
            <a:ext cx="1748625" cy="360784"/>
          </a:xfrm>
          <a:solidFill>
            <a:schemeClr val="accent1">
              <a:lumMod val="20000"/>
              <a:lumOff val="80000"/>
            </a:schemeClr>
          </a:solidFill>
        </p:spPr>
        <p:txBody>
          <a:bodyPr>
            <a:noAutofit/>
          </a:bodyPr>
          <a:lstStyle/>
          <a:p>
            <a:r>
              <a:rPr lang="it-IT" sz="2000" dirty="0">
                <a:solidFill>
                  <a:schemeClr val="accent2">
                    <a:lumMod val="75000"/>
                  </a:schemeClr>
                </a:solidFill>
              </a:rPr>
              <a:t>Our Services</a:t>
            </a:r>
          </a:p>
        </p:txBody>
      </p:sp>
      <p:sp>
        <p:nvSpPr>
          <p:cNvPr id="3" name="Segnaposto contenuto 2">
            <a:extLst>
              <a:ext uri="{FF2B5EF4-FFF2-40B4-BE49-F238E27FC236}">
                <a16:creationId xmlns:a16="http://schemas.microsoft.com/office/drawing/2014/main" id="{8FF25047-C4D0-A85F-728C-D3D8BF1467FB}"/>
              </a:ext>
            </a:extLst>
          </p:cNvPr>
          <p:cNvSpPr>
            <a:spLocks noGrp="1"/>
          </p:cNvSpPr>
          <p:nvPr>
            <p:ph idx="1"/>
          </p:nvPr>
        </p:nvSpPr>
        <p:spPr>
          <a:xfrm>
            <a:off x="6527627" y="821092"/>
            <a:ext cx="5378233" cy="5924939"/>
          </a:xfrm>
        </p:spPr>
        <p:txBody>
          <a:bodyPr>
            <a:normAutofit fontScale="70000" lnSpcReduction="20000"/>
          </a:bodyPr>
          <a:lstStyle/>
          <a:p>
            <a:pPr>
              <a:buNone/>
            </a:pPr>
            <a:r>
              <a:rPr lang="it-IT" sz="1900" b="1" dirty="0">
                <a:solidFill>
                  <a:schemeClr val="accent2">
                    <a:lumMod val="75000"/>
                  </a:schemeClr>
                </a:solidFill>
                <a:effectLst/>
                <a:latin typeface="Calibri" panose="020F0502020204030204" pitchFamily="34" charset="0"/>
                <a:ea typeface="Times New Roman" panose="02020603050405020304" pitchFamily="18" charset="0"/>
                <a:cs typeface="Calibri" panose="020F0502020204030204" pitchFamily="34" charset="0"/>
              </a:rPr>
              <a:t>SCELSI COMPONENTI SRL</a:t>
            </a:r>
            <a:r>
              <a:rPr lang="it-IT" sz="1900" dirty="0">
                <a:solidFill>
                  <a:schemeClr val="accent2">
                    <a:lumMod val="75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it-IT" sz="1900" dirty="0">
                <a:effectLst/>
                <a:latin typeface="Calibri" panose="020F0502020204030204" pitchFamily="34" charset="0"/>
                <a:ea typeface="Times New Roman" panose="02020603050405020304" pitchFamily="18" charset="0"/>
                <a:cs typeface="Calibri" panose="020F0502020204030204" pitchFamily="34" charset="0"/>
              </a:rPr>
              <a:t>gives you a complete service:</a:t>
            </a:r>
          </a:p>
          <a:p>
            <a:pPr>
              <a:buNone/>
            </a:pPr>
            <a:endParaRPr lang="it-IT" sz="1900" dirty="0">
              <a:effectLst/>
              <a:latin typeface="Calibri" panose="020F0502020204030204" pitchFamily="34" charset="0"/>
              <a:ea typeface="Times New Roman" panose="02020603050405020304" pitchFamily="18" charset="0"/>
              <a:cs typeface="Calibri" panose="020F0502020204030204" pitchFamily="34" charset="0"/>
            </a:endParaRP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feasibility study and quotations</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sourcing of raw or semi - finished materials</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 machining with horizontal machining centers</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 machining with vertical machining centers</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 machining with CNC lathes equipped with motorized tools and y – axis</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 heat treatments (hardening, stress relieving, tempering, etc.)</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anodizing, galvanic , painting, nickel plating, etc.</a:t>
            </a:r>
          </a:p>
          <a:p>
            <a:pPr>
              <a:buFont typeface="Wingdings" panose="05000000000000000000" pitchFamily="2" charset="2"/>
              <a:buChar char="q"/>
            </a:pPr>
            <a:r>
              <a:rPr lang="it-IT" sz="1900" b="1" dirty="0">
                <a:effectLst/>
                <a:latin typeface="Calibri" panose="020F0502020204030204" pitchFamily="34" charset="0"/>
                <a:ea typeface="Times New Roman" panose="02020603050405020304" pitchFamily="18" charset="0"/>
                <a:cs typeface="Calibri" panose="020F0502020204030204" pitchFamily="34" charset="0"/>
              </a:rPr>
              <a:t>certifications</a:t>
            </a:r>
          </a:p>
          <a:p>
            <a:pPr>
              <a:buNone/>
            </a:pPr>
            <a:r>
              <a:rPr lang="it-IT" sz="1900" b="1" dirty="0">
                <a:effectLst/>
                <a:latin typeface="Calibri" panose="020F0502020204030204" pitchFamily="34" charset="0"/>
                <a:ea typeface="Times New Roman" panose="02020603050405020304" pitchFamily="18" charset="0"/>
                <a:cs typeface="Calibri" panose="020F0502020204030204" pitchFamily="34" charset="0"/>
              </a:rPr>
              <a:t> </a:t>
            </a:r>
          </a:p>
          <a:p>
            <a:pPr marL="0" indent="0" algn="just">
              <a:buNone/>
            </a:pPr>
            <a:r>
              <a:rPr lang="it-IT" sz="1900" b="1" dirty="0">
                <a:effectLst/>
                <a:latin typeface="Calibri" panose="020F0502020204030204" pitchFamily="34" charset="0"/>
                <a:ea typeface="Times New Roman" panose="02020603050405020304" pitchFamily="18" charset="0"/>
                <a:cs typeface="Calibri" panose="020F0502020204030204" pitchFamily="34" charset="0"/>
              </a:rPr>
              <a:t> </a:t>
            </a:r>
            <a:r>
              <a:rPr lang="it-IT" sz="1900" b="1" dirty="0">
                <a:latin typeface="Calibri" panose="020F0502020204030204" pitchFamily="34" charset="0"/>
                <a:cs typeface="Calibri" panose="020F0502020204030204" pitchFamily="34" charset="0"/>
              </a:rPr>
              <a:t>We offer customized machining solutions for a wide range of materials. Thanks to the experience and high technology of our milling and turning departments, we are able to perform precise and customized machining on steels, special alloys, aluminum, plastics and more.</a:t>
            </a:r>
          </a:p>
          <a:p>
            <a:pPr marL="0" indent="0" algn="just">
              <a:buNone/>
            </a:pPr>
            <a:r>
              <a:rPr lang="it-IT" sz="1900" b="1" dirty="0">
                <a:latin typeface="Calibri" panose="020F0502020204030204" pitchFamily="34" charset="0"/>
                <a:cs typeface="Calibri" panose="020F0502020204030204" pitchFamily="34" charset="0"/>
              </a:rPr>
              <a:t> Whether it is complex machining on hard metals or high-precision operations  on lighter materials, our team of experts ensures quality results, meeting the specific needs of each customer.</a:t>
            </a:r>
          </a:p>
          <a:p>
            <a:pPr marL="0" indent="0" algn="just">
              <a:buNone/>
            </a:pPr>
            <a:r>
              <a:rPr lang="it-IT" sz="1900" b="1" dirty="0">
                <a:effectLst/>
                <a:latin typeface="Calibri" panose="020F0502020204030204" pitchFamily="34" charset="0"/>
                <a:ea typeface="Times New Roman" panose="02020603050405020304" pitchFamily="18" charset="0"/>
                <a:cs typeface="Calibri" panose="020F0502020204030204" pitchFamily="34" charset="0"/>
              </a:rPr>
              <a:t>Steel alloys are specially formulated blends of iron and other elements designed to provide greater strength and durability. These alloys offer superior resistance to wear, corrosion and heat, making them ideal for precision parts and components that require high performance and reliability.</a:t>
            </a:r>
          </a:p>
          <a:p>
            <a:endParaRPr lang="it-IT" dirty="0"/>
          </a:p>
        </p:txBody>
      </p:sp>
      <p:pic>
        <p:nvPicPr>
          <p:cNvPr id="4" name="Immagine 1">
            <a:extLst>
              <a:ext uri="{FF2B5EF4-FFF2-40B4-BE49-F238E27FC236}">
                <a16:creationId xmlns:a16="http://schemas.microsoft.com/office/drawing/2014/main" id="{9C5C3D04-5782-02CF-B01D-F2473FC53EE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429226" y="5871667"/>
            <a:ext cx="1726163" cy="87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FC1F16DA-40C6-E7B0-C3CD-D5693706CB67}"/>
              </a:ext>
            </a:extLst>
          </p:cNvPr>
          <p:cNvPicPr>
            <a:picLocks noChangeAspect="1"/>
          </p:cNvPicPr>
          <p:nvPr/>
        </p:nvPicPr>
        <p:blipFill>
          <a:blip r:embed="rId4"/>
          <a:srcRect/>
          <a:stretch/>
        </p:blipFill>
        <p:spPr>
          <a:xfrm>
            <a:off x="966484" y="710791"/>
            <a:ext cx="1616107" cy="2954023"/>
          </a:xfrm>
          <a:prstGeom prst="rect">
            <a:avLst/>
          </a:prstGeom>
        </p:spPr>
      </p:pic>
      <p:pic>
        <p:nvPicPr>
          <p:cNvPr id="9" name="Immagine 8">
            <a:extLst>
              <a:ext uri="{FF2B5EF4-FFF2-40B4-BE49-F238E27FC236}">
                <a16:creationId xmlns:a16="http://schemas.microsoft.com/office/drawing/2014/main" id="{CA8321D6-EB67-A30F-7E8F-9D61DFE5923D}"/>
              </a:ext>
            </a:extLst>
          </p:cNvPr>
          <p:cNvPicPr>
            <a:picLocks noChangeAspect="1"/>
          </p:cNvPicPr>
          <p:nvPr/>
        </p:nvPicPr>
        <p:blipFill>
          <a:blip r:embed="rId5"/>
          <a:srcRect/>
          <a:stretch/>
        </p:blipFill>
        <p:spPr>
          <a:xfrm>
            <a:off x="3456701" y="988371"/>
            <a:ext cx="2011038" cy="2233585"/>
          </a:xfrm>
          <a:prstGeom prst="rect">
            <a:avLst/>
          </a:prstGeom>
          <a:gradFill flip="none" rotWithShape="1">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pic>
      <p:sp>
        <p:nvSpPr>
          <p:cNvPr id="11" name="CasellaDiTesto 10">
            <a:extLst>
              <a:ext uri="{FF2B5EF4-FFF2-40B4-BE49-F238E27FC236}">
                <a16:creationId xmlns:a16="http://schemas.microsoft.com/office/drawing/2014/main" id="{FDD0D2EA-15E0-DDE1-1A6B-7D5705CAF57F}"/>
              </a:ext>
            </a:extLst>
          </p:cNvPr>
          <p:cNvSpPr txBox="1"/>
          <p:nvPr/>
        </p:nvSpPr>
        <p:spPr>
          <a:xfrm>
            <a:off x="819493" y="1470702"/>
            <a:ext cx="377504" cy="369332"/>
          </a:xfrm>
          <a:prstGeom prst="rect">
            <a:avLst/>
          </a:prstGeom>
          <a:solidFill>
            <a:schemeClr val="accent1">
              <a:lumMod val="20000"/>
              <a:lumOff val="80000"/>
            </a:schemeClr>
          </a:solidFill>
        </p:spPr>
        <p:txBody>
          <a:bodyPr wrap="square" rtlCol="0">
            <a:spAutoFit/>
          </a:bodyPr>
          <a:lstStyle/>
          <a:p>
            <a:r>
              <a:rPr lang="it-IT" b="1" dirty="0">
                <a:solidFill>
                  <a:schemeClr val="accent2">
                    <a:lumMod val="75000"/>
                  </a:schemeClr>
                </a:solidFill>
              </a:rPr>
              <a:t>1</a:t>
            </a:r>
          </a:p>
        </p:txBody>
      </p:sp>
      <p:graphicFrame>
        <p:nvGraphicFramePr>
          <p:cNvPr id="12" name="Tabella 11">
            <a:extLst>
              <a:ext uri="{FF2B5EF4-FFF2-40B4-BE49-F238E27FC236}">
                <a16:creationId xmlns:a16="http://schemas.microsoft.com/office/drawing/2014/main" id="{9F213BD6-0438-137B-D3D3-14DE3E626065}"/>
              </a:ext>
            </a:extLst>
          </p:cNvPr>
          <p:cNvGraphicFramePr>
            <a:graphicFrameLocks noGrp="1"/>
          </p:cNvGraphicFramePr>
          <p:nvPr>
            <p:extLst>
              <p:ext uri="{D42A27DB-BD31-4B8C-83A1-F6EECF244321}">
                <p14:modId xmlns:p14="http://schemas.microsoft.com/office/powerpoint/2010/main" val="604715818"/>
              </p:ext>
            </p:extLst>
          </p:nvPr>
        </p:nvGraphicFramePr>
        <p:xfrm>
          <a:off x="3246272" y="1678501"/>
          <a:ext cx="377504" cy="396382"/>
        </p:xfrm>
        <a:graphic>
          <a:graphicData uri="http://schemas.openxmlformats.org/drawingml/2006/table">
            <a:tbl>
              <a:tblPr firstRow="1" bandRow="1">
                <a:tableStyleId>{5C22544A-7EE6-4342-B048-85BDC9FD1C3A}</a:tableStyleId>
              </a:tblPr>
              <a:tblGrid>
                <a:gridCol w="377504">
                  <a:extLst>
                    <a:ext uri="{9D8B030D-6E8A-4147-A177-3AD203B41FA5}">
                      <a16:colId xmlns:a16="http://schemas.microsoft.com/office/drawing/2014/main" val="2590783409"/>
                    </a:ext>
                  </a:extLst>
                </a:gridCol>
              </a:tblGrid>
              <a:tr h="396382">
                <a:tc>
                  <a:txBody>
                    <a:bodyPr/>
                    <a:lstStyle/>
                    <a:p>
                      <a:r>
                        <a:rPr lang="it-IT" dirty="0">
                          <a:solidFill>
                            <a:schemeClr val="accent2">
                              <a:lumMod val="75000"/>
                            </a:schemeClr>
                          </a:solidFill>
                        </a:rPr>
                        <a:t>2</a:t>
                      </a:r>
                    </a:p>
                  </a:txBody>
                  <a:tcPr>
                    <a:solidFill>
                      <a:schemeClr val="accent1">
                        <a:lumMod val="20000"/>
                        <a:lumOff val="80000"/>
                      </a:schemeClr>
                    </a:solidFill>
                  </a:tcPr>
                </a:tc>
                <a:extLst>
                  <a:ext uri="{0D108BD9-81ED-4DB2-BD59-A6C34878D82A}">
                    <a16:rowId xmlns:a16="http://schemas.microsoft.com/office/drawing/2014/main" val="3247344145"/>
                  </a:ext>
                </a:extLst>
              </a:tr>
            </a:tbl>
          </a:graphicData>
        </a:graphic>
      </p:graphicFrame>
      <p:pic>
        <p:nvPicPr>
          <p:cNvPr id="14" name="Immagine 13">
            <a:extLst>
              <a:ext uri="{FF2B5EF4-FFF2-40B4-BE49-F238E27FC236}">
                <a16:creationId xmlns:a16="http://schemas.microsoft.com/office/drawing/2014/main" id="{7589892F-D2B6-CB2E-9073-E19B6898C74E}"/>
              </a:ext>
            </a:extLst>
          </p:cNvPr>
          <p:cNvPicPr>
            <a:picLocks noChangeAspect="1"/>
          </p:cNvPicPr>
          <p:nvPr/>
        </p:nvPicPr>
        <p:blipFill>
          <a:blip r:embed="rId6"/>
          <a:srcRect/>
          <a:stretch/>
        </p:blipFill>
        <p:spPr>
          <a:xfrm>
            <a:off x="355200" y="3996682"/>
            <a:ext cx="1976319" cy="2042570"/>
          </a:xfrm>
          <a:prstGeom prst="rect">
            <a:avLst/>
          </a:prstGeom>
        </p:spPr>
      </p:pic>
      <p:graphicFrame>
        <p:nvGraphicFramePr>
          <p:cNvPr id="15" name="Tabella 14">
            <a:extLst>
              <a:ext uri="{FF2B5EF4-FFF2-40B4-BE49-F238E27FC236}">
                <a16:creationId xmlns:a16="http://schemas.microsoft.com/office/drawing/2014/main" id="{3F30EA0B-2132-D1FA-FA40-1311242E86D5}"/>
              </a:ext>
            </a:extLst>
          </p:cNvPr>
          <p:cNvGraphicFramePr>
            <a:graphicFrameLocks noGrp="1"/>
          </p:cNvGraphicFramePr>
          <p:nvPr>
            <p:extLst>
              <p:ext uri="{D42A27DB-BD31-4B8C-83A1-F6EECF244321}">
                <p14:modId xmlns:p14="http://schemas.microsoft.com/office/powerpoint/2010/main" val="3982443027"/>
              </p:ext>
            </p:extLst>
          </p:nvPr>
        </p:nvGraphicFramePr>
        <p:xfrm>
          <a:off x="1000101" y="3853808"/>
          <a:ext cx="322598" cy="393754"/>
        </p:xfrm>
        <a:graphic>
          <a:graphicData uri="http://schemas.openxmlformats.org/drawingml/2006/table">
            <a:tbl>
              <a:tblPr firstRow="1" bandRow="1">
                <a:tableStyleId>{5C22544A-7EE6-4342-B048-85BDC9FD1C3A}</a:tableStyleId>
              </a:tblPr>
              <a:tblGrid>
                <a:gridCol w="322598">
                  <a:extLst>
                    <a:ext uri="{9D8B030D-6E8A-4147-A177-3AD203B41FA5}">
                      <a16:colId xmlns:a16="http://schemas.microsoft.com/office/drawing/2014/main" val="2590783409"/>
                    </a:ext>
                  </a:extLst>
                </a:gridCol>
              </a:tblGrid>
              <a:tr h="393754">
                <a:tc>
                  <a:txBody>
                    <a:bodyPr/>
                    <a:lstStyle/>
                    <a:p>
                      <a:r>
                        <a:rPr lang="it-IT" dirty="0">
                          <a:solidFill>
                            <a:schemeClr val="accent2">
                              <a:lumMod val="75000"/>
                            </a:schemeClr>
                          </a:solidFill>
                        </a:rPr>
                        <a:t>3</a:t>
                      </a:r>
                    </a:p>
                  </a:txBody>
                  <a:tcPr>
                    <a:solidFill>
                      <a:schemeClr val="accent1">
                        <a:lumMod val="20000"/>
                        <a:lumOff val="80000"/>
                      </a:schemeClr>
                    </a:solidFill>
                  </a:tcPr>
                </a:tc>
                <a:extLst>
                  <a:ext uri="{0D108BD9-81ED-4DB2-BD59-A6C34878D82A}">
                    <a16:rowId xmlns:a16="http://schemas.microsoft.com/office/drawing/2014/main" val="3247344145"/>
                  </a:ext>
                </a:extLst>
              </a:tr>
            </a:tbl>
          </a:graphicData>
        </a:graphic>
      </p:graphicFrame>
      <p:pic>
        <p:nvPicPr>
          <p:cNvPr id="17" name="Immagine 16">
            <a:extLst>
              <a:ext uri="{FF2B5EF4-FFF2-40B4-BE49-F238E27FC236}">
                <a16:creationId xmlns:a16="http://schemas.microsoft.com/office/drawing/2014/main" id="{EBEF8077-C0E7-91BE-B4F0-832AAD8E43C8}"/>
              </a:ext>
            </a:extLst>
          </p:cNvPr>
          <p:cNvPicPr>
            <a:picLocks noChangeAspect="1"/>
          </p:cNvPicPr>
          <p:nvPr/>
        </p:nvPicPr>
        <p:blipFill>
          <a:blip r:embed="rId7"/>
          <a:srcRect/>
          <a:stretch/>
        </p:blipFill>
        <p:spPr>
          <a:xfrm>
            <a:off x="4232259" y="3601527"/>
            <a:ext cx="1880847" cy="2497709"/>
          </a:xfrm>
          <a:prstGeom prst="rect">
            <a:avLst/>
          </a:prstGeom>
        </p:spPr>
      </p:pic>
      <p:graphicFrame>
        <p:nvGraphicFramePr>
          <p:cNvPr id="18" name="Tabella 17">
            <a:extLst>
              <a:ext uri="{FF2B5EF4-FFF2-40B4-BE49-F238E27FC236}">
                <a16:creationId xmlns:a16="http://schemas.microsoft.com/office/drawing/2014/main" id="{AE4BADD9-03E4-8378-65C0-2A1BC385A9B9}"/>
              </a:ext>
            </a:extLst>
          </p:cNvPr>
          <p:cNvGraphicFramePr>
            <a:graphicFrameLocks noGrp="1"/>
          </p:cNvGraphicFramePr>
          <p:nvPr>
            <p:extLst>
              <p:ext uri="{D42A27DB-BD31-4B8C-83A1-F6EECF244321}">
                <p14:modId xmlns:p14="http://schemas.microsoft.com/office/powerpoint/2010/main" val="4071693640"/>
              </p:ext>
            </p:extLst>
          </p:nvPr>
        </p:nvGraphicFramePr>
        <p:xfrm>
          <a:off x="3336505" y="3439518"/>
          <a:ext cx="312845" cy="393754"/>
        </p:xfrm>
        <a:graphic>
          <a:graphicData uri="http://schemas.openxmlformats.org/drawingml/2006/table">
            <a:tbl>
              <a:tblPr firstRow="1" bandRow="1">
                <a:tableStyleId>{5C22544A-7EE6-4342-B048-85BDC9FD1C3A}</a:tableStyleId>
              </a:tblPr>
              <a:tblGrid>
                <a:gridCol w="312845">
                  <a:extLst>
                    <a:ext uri="{9D8B030D-6E8A-4147-A177-3AD203B41FA5}">
                      <a16:colId xmlns:a16="http://schemas.microsoft.com/office/drawing/2014/main" val="2590783409"/>
                    </a:ext>
                  </a:extLst>
                </a:gridCol>
              </a:tblGrid>
              <a:tr h="393754">
                <a:tc>
                  <a:txBody>
                    <a:bodyPr/>
                    <a:lstStyle/>
                    <a:p>
                      <a:r>
                        <a:rPr lang="it-IT" dirty="0">
                          <a:solidFill>
                            <a:schemeClr val="accent2">
                              <a:lumMod val="75000"/>
                            </a:schemeClr>
                          </a:solidFill>
                        </a:rPr>
                        <a:t>4</a:t>
                      </a:r>
                    </a:p>
                  </a:txBody>
                  <a:tcPr>
                    <a:solidFill>
                      <a:schemeClr val="accent1">
                        <a:lumMod val="20000"/>
                        <a:lumOff val="80000"/>
                      </a:schemeClr>
                    </a:solidFill>
                  </a:tcPr>
                </a:tc>
                <a:extLst>
                  <a:ext uri="{0D108BD9-81ED-4DB2-BD59-A6C34878D82A}">
                    <a16:rowId xmlns:a16="http://schemas.microsoft.com/office/drawing/2014/main" val="3247344145"/>
                  </a:ext>
                </a:extLst>
              </a:tr>
            </a:tbl>
          </a:graphicData>
        </a:graphic>
      </p:graphicFrame>
      <p:pic>
        <p:nvPicPr>
          <p:cNvPr id="20" name="Immagine 19">
            <a:extLst>
              <a:ext uri="{FF2B5EF4-FFF2-40B4-BE49-F238E27FC236}">
                <a16:creationId xmlns:a16="http://schemas.microsoft.com/office/drawing/2014/main" id="{BB28F8CD-D853-AE1E-AF26-1B96D537F3AF}"/>
              </a:ext>
            </a:extLst>
          </p:cNvPr>
          <p:cNvPicPr>
            <a:picLocks noChangeAspect="1"/>
          </p:cNvPicPr>
          <p:nvPr/>
        </p:nvPicPr>
        <p:blipFill>
          <a:blip r:embed="rId8"/>
          <a:srcRect/>
          <a:stretch/>
        </p:blipFill>
        <p:spPr>
          <a:xfrm>
            <a:off x="2384614" y="3912086"/>
            <a:ext cx="1758600" cy="1879155"/>
          </a:xfrm>
          <a:prstGeom prst="rect">
            <a:avLst/>
          </a:prstGeom>
        </p:spPr>
      </p:pic>
      <p:graphicFrame>
        <p:nvGraphicFramePr>
          <p:cNvPr id="21" name="Tabella 20">
            <a:extLst>
              <a:ext uri="{FF2B5EF4-FFF2-40B4-BE49-F238E27FC236}">
                <a16:creationId xmlns:a16="http://schemas.microsoft.com/office/drawing/2014/main" id="{13F4058A-B762-0D1E-2325-4C2506CC76A2}"/>
              </a:ext>
            </a:extLst>
          </p:cNvPr>
          <p:cNvGraphicFramePr>
            <a:graphicFrameLocks noGrp="1"/>
          </p:cNvGraphicFramePr>
          <p:nvPr>
            <p:extLst>
              <p:ext uri="{D42A27DB-BD31-4B8C-83A1-F6EECF244321}">
                <p14:modId xmlns:p14="http://schemas.microsoft.com/office/powerpoint/2010/main" val="2001759814"/>
              </p:ext>
            </p:extLst>
          </p:nvPr>
        </p:nvGraphicFramePr>
        <p:xfrm>
          <a:off x="4406576" y="4175702"/>
          <a:ext cx="322598" cy="393754"/>
        </p:xfrm>
        <a:graphic>
          <a:graphicData uri="http://schemas.openxmlformats.org/drawingml/2006/table">
            <a:tbl>
              <a:tblPr firstRow="1" bandRow="1">
                <a:tableStyleId>{5C22544A-7EE6-4342-B048-85BDC9FD1C3A}</a:tableStyleId>
              </a:tblPr>
              <a:tblGrid>
                <a:gridCol w="322598">
                  <a:extLst>
                    <a:ext uri="{9D8B030D-6E8A-4147-A177-3AD203B41FA5}">
                      <a16:colId xmlns:a16="http://schemas.microsoft.com/office/drawing/2014/main" val="2590783409"/>
                    </a:ext>
                  </a:extLst>
                </a:gridCol>
              </a:tblGrid>
              <a:tr h="393754">
                <a:tc>
                  <a:txBody>
                    <a:bodyPr/>
                    <a:lstStyle/>
                    <a:p>
                      <a:r>
                        <a:rPr lang="it-IT" dirty="0">
                          <a:solidFill>
                            <a:schemeClr val="accent2">
                              <a:lumMod val="75000"/>
                            </a:schemeClr>
                          </a:solidFill>
                        </a:rPr>
                        <a:t>5</a:t>
                      </a:r>
                    </a:p>
                  </a:txBody>
                  <a:tcPr>
                    <a:solidFill>
                      <a:schemeClr val="accent1">
                        <a:lumMod val="20000"/>
                        <a:lumOff val="80000"/>
                      </a:schemeClr>
                    </a:solidFill>
                  </a:tcPr>
                </a:tc>
                <a:extLst>
                  <a:ext uri="{0D108BD9-81ED-4DB2-BD59-A6C34878D82A}">
                    <a16:rowId xmlns:a16="http://schemas.microsoft.com/office/drawing/2014/main" val="3247344145"/>
                  </a:ext>
                </a:extLst>
              </a:tr>
            </a:tbl>
          </a:graphicData>
        </a:graphic>
      </p:graphicFrame>
      <p:sp>
        <p:nvSpPr>
          <p:cNvPr id="7" name="Segnaposto numero diapositiva 6">
            <a:extLst>
              <a:ext uri="{FF2B5EF4-FFF2-40B4-BE49-F238E27FC236}">
                <a16:creationId xmlns:a16="http://schemas.microsoft.com/office/drawing/2014/main" id="{D46F8661-1065-F6F8-2DF8-C79815F6DD65}"/>
              </a:ext>
            </a:extLst>
          </p:cNvPr>
          <p:cNvSpPr>
            <a:spLocks noGrp="1"/>
          </p:cNvSpPr>
          <p:nvPr>
            <p:ph type="sldNum" sz="quarter" idx="12"/>
          </p:nvPr>
        </p:nvSpPr>
        <p:spPr/>
        <p:txBody>
          <a:bodyPr/>
          <a:lstStyle/>
          <a:p>
            <a:fld id="{6D22F896-40B5-4ADD-8801-0D06FADFA095}" type="slidenum">
              <a:rPr lang="en-US" smtClean="0">
                <a:solidFill>
                  <a:schemeClr val="tx1"/>
                </a:solidFill>
              </a:rPr>
              <a:t>2</a:t>
            </a:fld>
            <a:endParaRPr lang="en-US" dirty="0">
              <a:solidFill>
                <a:schemeClr val="tx1"/>
              </a:solidFill>
            </a:endParaRPr>
          </a:p>
        </p:txBody>
      </p:sp>
      <p:sp>
        <p:nvSpPr>
          <p:cNvPr id="5" name="Segnaposto contenuto 2">
            <a:extLst>
              <a:ext uri="{FF2B5EF4-FFF2-40B4-BE49-F238E27FC236}">
                <a16:creationId xmlns:a16="http://schemas.microsoft.com/office/drawing/2014/main" id="{BC16F0BF-4AF7-0CF0-AF84-36E09D2AC7D8}"/>
              </a:ext>
            </a:extLst>
          </p:cNvPr>
          <p:cNvSpPr txBox="1">
            <a:spLocks/>
          </p:cNvSpPr>
          <p:nvPr/>
        </p:nvSpPr>
        <p:spPr>
          <a:xfrm>
            <a:off x="603192" y="649463"/>
            <a:ext cx="5378233" cy="592493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it-IT" dirty="0"/>
          </a:p>
        </p:txBody>
      </p:sp>
    </p:spTree>
    <p:extLst>
      <p:ext uri="{BB962C8B-B14F-4D97-AF65-F5344CB8AC3E}">
        <p14:creationId xmlns:p14="http://schemas.microsoft.com/office/powerpoint/2010/main" val="2802687054"/>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684</TotalTime>
  <Words>421</Words>
  <Application>Microsoft Office PowerPoint</Application>
  <PresentationFormat>Widescreen</PresentationFormat>
  <Paragraphs>54</Paragraphs>
  <Slides>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vt:i4>
      </vt:variant>
    </vt:vector>
  </HeadingPairs>
  <TitlesOfParts>
    <vt:vector size="8" baseType="lpstr">
      <vt:lpstr>Arial</vt:lpstr>
      <vt:lpstr>Calibri</vt:lpstr>
      <vt:lpstr>Trebuchet MS</vt:lpstr>
      <vt:lpstr>Wingdings</vt:lpstr>
      <vt:lpstr>Wingdings 3</vt:lpstr>
      <vt:lpstr>Sfaccettatura</vt:lpstr>
      <vt:lpstr>Presentazione standard di PowerPoint</vt:lpstr>
      <vt:lpstr>Our Services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utente5</dc:creator>
  <cp:lastModifiedBy>Francesca Bonelli</cp:lastModifiedBy>
  <cp:revision>36</cp:revision>
  <cp:lastPrinted>2025-04-14T13:04:47Z</cp:lastPrinted>
  <dcterms:created xsi:type="dcterms:W3CDTF">2023-12-12T08:29:12Z</dcterms:created>
  <dcterms:modified xsi:type="dcterms:W3CDTF">2025-04-14T13:49:53Z</dcterms:modified>
</cp:coreProperties>
</file>